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3"/>
  </p:notesMasterIdLst>
  <p:sldIdLst>
    <p:sldId id="256" r:id="rId2"/>
    <p:sldId id="1962" r:id="rId3"/>
    <p:sldId id="1952" r:id="rId4"/>
    <p:sldId id="1953" r:id="rId5"/>
    <p:sldId id="1886" r:id="rId6"/>
    <p:sldId id="697" r:id="rId7"/>
    <p:sldId id="696" r:id="rId8"/>
    <p:sldId id="695" r:id="rId9"/>
    <p:sldId id="687" r:id="rId10"/>
    <p:sldId id="1951" r:id="rId11"/>
    <p:sldId id="329" r:id="rId12"/>
    <p:sldId id="1959" r:id="rId13"/>
    <p:sldId id="316" r:id="rId14"/>
    <p:sldId id="1960" r:id="rId15"/>
    <p:sldId id="1955" r:id="rId16"/>
    <p:sldId id="1956" r:id="rId17"/>
    <p:sldId id="416" r:id="rId18"/>
    <p:sldId id="405" r:id="rId19"/>
    <p:sldId id="456" r:id="rId20"/>
    <p:sldId id="457" r:id="rId21"/>
    <p:sldId id="1961" r:id="rId22"/>
    <p:sldId id="448" r:id="rId23"/>
    <p:sldId id="374" r:id="rId24"/>
    <p:sldId id="1963" r:id="rId25"/>
    <p:sldId id="460" r:id="rId26"/>
    <p:sldId id="1958" r:id="rId27"/>
    <p:sldId id="1957" r:id="rId28"/>
    <p:sldId id="337" r:id="rId29"/>
    <p:sldId id="334" r:id="rId30"/>
    <p:sldId id="1964" r:id="rId31"/>
    <p:sldId id="4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40FF"/>
    <a:srgbClr val="95E9EA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24"/>
    <p:restoredTop sz="93703"/>
  </p:normalViewPr>
  <p:slideViewPr>
    <p:cSldViewPr snapToGrid="0" snapToObjects="1">
      <p:cViewPr varScale="1">
        <p:scale>
          <a:sx n="31" d="100"/>
          <a:sy n="31" d="100"/>
        </p:scale>
        <p:origin x="192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4:31:02.915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0 1 16383,'47'3'0,"1"0"0,0 0 0,-1 2 0,29 10 0,1 0 0,-27-7 0,3 0 0,12 1 0,4-1 0,5 2 0,1-2 0,4-2 0,1-1 0,2 0 0,-1-2 0,-12-2 0,-3-2 0,-12-2 0,0 0 0,3 3 0,-4-1 0,8-12 0,15 5 0,-3 0 0,-29 2 0,17 6 0,-1 0 0,-7 0 0,19 0 0,-31 0 0,6 0 0,-15 0 0,0 0 0,-1-6 0,1 4 0,8-3 0,24 5 0,-18 0 0,34 0 0,-12 0 0,-21 0 0,2 0 0,-1 0 0,2 0 0,20 0 0,-1 0 0,17 0 0,-26 0 0,-4 0 0,-5 0 0,11 0 0,-27 0 0,17 0 0,-17 0 0,12 0 0,0 0 0,2 0 0,-1 0 0,40 6 0,-23 2 0,-15-4 0,0 1 0,25 8 0,0-5 0,0 0 0,0-1 0,0-7 0,9 0 0,-7 0 0,-31 0 0,1 0 0,39 0 0,-37 0 0,-2 0 0,23 0 0,20 0 0,-20 0 0,-23 0 0,2 0 0,-1 0 0,-1 0 0,24 0 0,9 0 0,-37 0 0,20 0 0,-29 0 0,19 0 0,-25 0 0,17 6 0,-5 1 0,9 1 0,7 4 0,-7-10 0,-2 4 0,25-6 0,-9 0 0,21 0 0,-34 0 0,11 0 0,-24 6 0,25-5 0,-21 5 0,6-6 0,-7 0 0,7 6 0,1-4 0,-5 4 0,17-6 0,-18 0 0,14 0 0,-11 0 0,-12-5 0,-2-2 0,-7 0 0,7-5 0,-5 11 0,12-11 0,-5 11 0,13-5 0,3 6 0,16 0 0,-14 6 0,29-5 0,-41 5 0,17-6 0,-38 0 0,5-6 0,6 5 0,-2-4 0,9 5 0,-12 0 0,0 0 0,7-6 0,-10 4 0,7-4 0,-6 1 0,3 4 0,2-4 0,-4 5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4T23:07:4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1627 0 24575,'-29'5'0,"4"2"0,-5 5 0,-1 0 0,4 1 0,-4-1 0,-1 7 0,6 0 0,-12 7 0,5-6 0,-9 12 0,9-16 0,0 22 0,-8-1 0,-5 14 0,-6 1 0,-7 7 0,16-22 0,-16 13 0,8-7 0,-10 4 0,9 4 0,1-7 0,1-1 0,4 8 0,-4-12 0,5 17 0,11-26 0,0 10 0,9-9 0,0-4 0,5-2 0,3-8 0,6-6 0,-1-4 0,1 8 0,-1-7 0,-17 26 0,8-13 0,-15 15 0,17-12 0,1-5 0,1 4 0,-3 2 0,-5 2 0,6-2 0,-5 5 0,4-3 0,0 6 0,1-8 0,7-13 0,6-2 0,1-14 0,10 3 0,1-10 0,0-1 0,-1 1 0,0-1 0,-3-12 0,8 4 0,-9-18 0,5 5 0,-1 0 0,-3 1 0,9 7 0,-10 1 0,9 10 0,-8-2 0,3 10 0,0-6 0,1 1 0,0-1 0,4 1 0,-9 0 0,9 4 0,-9-3 0,9 9 0,-8-9 0,8 4 0,-9-6 0,4 6 0,-5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4T23:07:49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24575,'6'-5'0,"4"4"0,-4-4 0,11-1 0,2 5 0,5-5 0,-5 6 0,11 0 0,-3-6 0,6 5 0,-8-5 0,-8 1 0,-6 4 0,0-4 0,1 5 0,-1 0 0,0 0 0,0 0 0,0 0 0,7 0 0,-6 0 0,5 0 0,0 0 0,-4 0 0,4 0 0,-11-5 0,-1-2 0,-5 1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4T23:06:2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487 928 24575,'0'-11'0,"0"-7"0,0-7 0,-5-2 0,3-4 0,-3 6 0,-1-6 0,4-2 0,-9-7 0,4 7 0,-7-5 0,1 4 0,0 1 0,1 2 0,0 17 0,-1-8 0,2 14 0,-1-15 0,0 10 0,0-10 0,0 10 0,0-4 0,1 5 0,5 1 0,-4 0 0,8-1 0,-8 6 0,9-4 0,-4 4 0,-1-12 0,-1-7 0,-5-2 0,-1 2 0,1 2 0,0 4 0,-1-6 0,-5-6 0,4 4 0,-10-4 0,10 12 0,2 2 0,2 5 0,9 1 0,-10 5 0,10 6 0,-4 6 0,5 5 0,0 0 0,-5-5 0,4 4 0,-4-3 0,0 4 0,3 0 0,-3 6 0,0 2 0,-2 5 0,0 1 0,-4-7 0,10 5 0,-9-10 0,9 4 0,-4-11 0,5-1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4T23:06:3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24575,'12'0'0,"-1"0"0,0 0 0,0 5 0,6-4 0,-4 9 0,4-8 0,-6 8 0,0-9 0,1 9 0,-1-9 0,6 9 0,1-3 0,1 0 0,4 4 0,-4-10 0,-1 10 0,-1-10 0,-5 4 0,-1-5 0,-5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4T23:25:3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1699 766 24575,'-11'-5'0,"-6"-2"0,-10-19 0,-32-8 0,-4-11 0,-15-5-689,32 26 0,-2 0 689,2 0 0,-1-1 0,-2 0 0,-1 2 86,-4 1 1,3 2-87,-11-10 0,-10 2 0,30 13 0,-13-6 0,20 8 0,-4 0 1033,15 0-1033,-1 1 172,6 5-172,2-4 0,5 10 0,1-9 0,-6 9 0,-9-10 0,-7 3 0,0-5 0,1 6 0,8-4 0,-1 10 0,6-10 0,2 10 0,0-10 0,4 10 0,-4-5 0,5 1 0,1 4 0,-1-4 0,1 0 0,0 4 0,-1-4 0,1 5 0,-6 0 0,-2-6 0,0 5 0,-11-17 0,3 9 0,-6-9 0,-5-1 0,11 5 0,2 0 0,7 4 0,7 3 0,5-4 0,-4 5 0,8 6 0,-3 6 0,5 5 0,5-5 0,-3 4 0,2-4 0,2 12 0,-5-6 0,5 11 0,-1-4 0,-3 5 0,8 1 0,-3 0 0,0-7 0,-1-1 0,-6-6 0,5 1 0,-4-1 0,4 6 0,-5 8 0,0-4 0,0 2 0,0-21 0,0-21 0,-6-2 0,5-4 0,-5 14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4T23:25:39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24575,'17'0'0,"9"0"0,14 0 0,2 0 0,5 0 0,9 0 0,-13 0 0,20-6 0,-28-1 0,11-1 0,-26-3 0,4 10 0,-13-9 0,0 9 0,0-4 0,1 5 0,-1 5 0,0-4 0,6 9 0,2-3 0,5 0 0,1-2 0,-1 1 0,-5-5 0,-2 0 0,-6-3 0,-5-8 0,4 9 0,-8-4 0,3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4T23:25:42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1 24575,'-12'0'0,"-5"0"0,-2 0 0,-5 5 0,-1-3 0,-7 9 0,6-4 0,-5 11 0,6-4 0,6 3 0,-11-5 0,3 1 0,-13 0 0,0 0 0,7 0 0,2 5 0,6 1 0,-7 6 0,6 0 0,-5 0 0,-1 1 0,5 5 0,-5-4 0,12 4 0,2-6 0,6 0 0,0-7 0,0-1 0,1-6 0,-1 1 0,0 5 0,-4-5 0,8 6 0,-7-12 0,13 4 0,-8-9 0,4 9 0,0-4 0,-4 0 0,-3 5 0,0 1 0,-10 7 0,3 0 0,1 4 0,2-10 0,5 5 0,6-7 0,-5-5 0,10 4 0,-9-9 0,4 9 0,-6-4 0,6 5 0,-4-4 0,9 3 0,-9-9 0,8 9 0,-8-4 0,4 0 0,0 4 0,-4-9 0,8 9 0,-3-13 0,5 1 0,0-9 0,0 0 0,-5-1 0,4 1 0,-4-1 0,5-5 0,-5 4 0,4-4 0,-4 0 0,-1 4 0,5-4 0,-4 5 0,0 6 0,4-4 0,-4 3 0,5-4 0,0 0 0,0-1 0,0 6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4T23:25:44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24575,'11'5'0,"6"-4"0,-4 4 0,4-5 0,-6 0 0,0 0 0,6 0 0,-4 0 0,17 0 0,-3 0 0,20 0 0,2 0 0,8 0 0,-15 0 0,-3-5 0,-20 3 0,-2-3 0,-6 5 0,0 0 0,0 5 0,1-4 0,-1 4 0,-5 0 0,-6-4 0,-12 4 0,4-5 0,-3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0:42:37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2786 24575,'6'-5'0,"4"4"0,-9-10 0,9 10 0,-9-9 0,9 9 0,-8-9 0,7 3 0,4-4 0,0-7 0,10-1 0,-9-6 0,9 0 0,-4 6 0,5-4 0,1 4 0,-1-6 0,9-8 0,0 6 0,8-7 0,-1 8 0,-7 0 0,-2 0 0,0 1 0,-5 0 0,14-9 0,2-1 0,-11 0 0,26-24 0,-24 12 0,19-14 0,-7 2 0,-1 7 0,1-9 0,0 0 0,-8 10 0,5 1 0,-7 8 0,9-15 0,-8 12 0,-1-18 0,-8 21 0,1-13 0,6 12 0,7-30 0,7-9 0,-6 0 0,-11 12 0,-4 17 0,-7 18 0,2-13 0,3 8 0,-6 7 0,8-13 0,-8 24 0,15-38 0,-18 21 0,17-12 0,-11-2 0,-3 25 0,1-11 0,-8 7 0,1 6 0,-1-5 0,1 6 0,-2 6 0,-4 2 0,3-1 0,-8 6 0,8-6 0,-4 7 0,1-6 0,3-2 0,-3-6 0,5 0 0,0 1 0,0 5 0,-5 2 0,3 5 0,-9 1 0,9 0 0,-9-1 0,9 6 0,-9-4 0,9 3 0,-8-4 0,8 5 0,-9-4 0,4 3 0,-5-4 0,5 5 0,-4-4 0,4 3 0,0 1 0,-4-4 0,4 4 0,0-6 0,-4 11 0,-6 13 0,-9 2 0,-10 14 0,5-14 0,-12 17 0,10-11 0,-18 8 0,12-5 0,-4-4 0,12-5 0,2 2 0,10-10 0,-3 0 0,9 4 0,-9-4 0,4 6 0,-6-1 0,1 0 0,0 0 0,-6 5 0,5-3 0,-5-2 0,6-1 0,-1-4 0,1 5 0,0-5 0,4 4 0,-3-3 0,9-1 0,-4-1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00:42:38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 24575,'-5'18'0,"3"5"0,-8-4 0,3 0 0,0 4 0,2-5 0,5 1 0,-5 4 0,3-10 0,-3 4 0,5-6 0,-5 0 0,4 0 0,-4 0 0,5 1 0,0-1 0,5-5 0,-4 4 0,4-4 0,-5 5 0,0 0 0,0 1 0,0-1 0,0 0 0,0 0 0,0 0 0,0 1 0,0-1 0,0 6 0,0-4 0,0 4 0,0 0 0,0-5 0,5 1 0,-4-3 0,4-4 0,-5 5 0,0 0 0,0 0 0,0 1 0,5-1 0,-4 0 0,4 0 0,0-5 0,-4-1 0,4-5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4:31:10.896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0 23 16383,'46'-6'0,"0"0"0,6 0 0,-3 1 0,9 5 0,-11 0 0,3 0 0,-3 4 0,3 0 0,17-3 0,3 0 0,5 6 0,1 1 0,-7-3 0,2 0 0,8 0 0,-2-1 0,-17 0 0,-2-1 0,-3-2 0,-1-2 0,-5 1 0,-1 0 0,26 0 0,1 0 0,-18 0 0,2 0 0,-24 0 0,25 0 0,-33 0 0,30 0 0,-27 0 0,23 0 0,-28 0 0,10 0 0,1 0 0,5 0 0,7 0 0,-11 0 0,1 6 0,15-5 0,-18 5 0,31-6 0,-23 0 0,11 0 0,-1 0 0,-14 0 0,6 0 0,-14 0 0,-1 0 0,0 6 0,1-5 0,14 10 0,34-3 0,-25 0 0,30-2 0,-29 0 0,1-4 0,-1 4 0,5-6 0,-31 0 0,28 0 0,-29 0 0,24 6 0,-13-4 0,21 10 0,6-4 0,0 0 0,4-1 0,-8-7 0,-6 0 0,6-6 0,-16 5 0,-1-5 0,27-2 0,-26 7 0,25-12 0,-33 11 0,0-3 0,14 5 0,-10 0 0,11-6 0,-15-1 0,-1 0 0,1 1 0,0 6 0,0 0 0,-1 0 0,8 0 0,-5 0 0,12 0 0,-13 0 0,14 0 0,1 0 0,10 0 0,-19 0 0,36 0 0,-47 0 0,29 0 0,-27 0 0,3-6 0,0 5 0,6-5 0,-13 6 0,11-6 0,-10-2 0,19-5 0,-12 6 0,9-5 0,-16 11 0,8-5 0,-10 6 0,-5 0 0,2 0 0,-10 0 0,5 0 0,1 0 0,-1 0 0,7 0 0,-5 0 0,11 0 0,-5 0 0,7 0 0,0 0 0,23 0 0,-10 0 0,20 0 0,-24 0 0,-2 6 0,-14-5 0,5 10 0,-5-9 0,7 3 0,0 1 0,7-5 0,-6 5 0,6-6 0,-7 0 0,24 6 0,-18 1 0,17 0 0,-29-1 0,-8-6 0,-3 0 0,0 4 0,7 3 0,-5-1 0,4-1 0,-10-5 0,6 0 0,9-5 0,-13 4 0,7-4 0,-15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4:31:15.220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1 47 16383,'78'0'0,"-12"0"0,-9 0 0,-4 0 0,15 0 0,-26 0 0,1 0 0,29 0 0,-2 0 0,1 0 0,-26 0 0,0 0 0,33 3 0,0 1 0,-31-4 0,-1 1 0,13 2 0,0 0 0,14 3 0,-31-5 0,-1-1 0,5 6 0,4-6 0,-15 0 0,1 0 0,6 0 0,12 0 0,-8 0 0,6 0 0,-17 0 0,1 0 0,-7 0 0,0 0 0,-7-5 0,-6 4 0,14-14 0,-16 8 0,15-8 0,-12 9 0,11 1 0,-10 5 0,15-5 0,-15 3 0,10-3 0,-6 5 0,-5 0 0,8 0 0,-2 0 0,4 0 0,6 0 0,-4 0 0,14 6 0,-6-5 0,12 5 0,3-6 0,-6 0 0,11 0 0,-6 0 0,10 0 0,6 6 0,-6-5 0,-21 5 0,6 0 0,-13-5 0,11 5 0,-2-11 0,-12-2 0,-2-4 0,-11 4 0,4-2 0,11 7 0,-6-3 0,12 5 0,-10 6 0,2 0 0,5 1 0,1-2 0,0-5 0,-1 0 0,1 0 0,-6 0 0,-2 0 0,-12 0 0,5 0 0,6 0 0,-8 0 0,11 0 0,-7 0 0,-5 0 0,15 5 0,-2-3 0,7 3 0,11-5 0,-12 0 0,6 0 0,-14 0 0,5 0 0,-4 0 0,6 0 0,-1 0 0,8 5 0,1 2 0,0 0 0,5 5 0,3-11 0,0 5 0,0-1 0,-3-4 0,-17 5 0,18-6 0,-24-5 0,12 3 0,-16-3 0,0 5 0,11 0 0,-8 0 0,13 0 0,-8 6 0,5-5 0,1 9 0,0-8 0,-1 3 0,8-5 0,-6 0 0,6 0 0,-8 5 0,1-3 0,0 8 0,-7-9 0,12 10 0,5 3 0,0-6 0,10 4 0,-12-12 0,-5 0 0,-5 0 0,-17-4 0,3-2 0,0-4 0,2 4 0,4 2 0,2 4 0,-5 0 0,6 0 0,-13 0 0,5 0 0,0 0 0,7 0 0,-1 0 0,-5 0 0,4 0 0,-7 0 0,21 0 0,-1 0 0,-1 0 0,-4 0 0,-5 0 0,-6-5 0,5 4 0,-6-4 0,0 5 0,0 0 0,5-5 0,-4-1 0,-2 0 0,4 1 0,3 5 0,0 0 0,4 0 0,-15 5 0,10-4 0,-4 3 0,1-4 0,0 0 0,-9 0 0,10 0 0,-4 0 0,9 0 0,-13 0 0,13 0 0,-12 0 0,8 0 0,-4 0 0,6 0 0,-4 5 0,-1-4 0,-3 4 0,1-5 0,1 0 0,2-4 0,-3 3 0,0-4 0,1 5 0,0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4:31:23.294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1 81 16383,'83'-20'0,"1"3"0,-38 17 0,14 0 0,-6 0 0,8 0 0,1 0 0,8 0 0,3 7 0,-9-5 0,14 5 0,-14 1 0,9-7 0,7 14 0,-25-13 0,14 5 0,-16-7 0,0 0 0,6 0 0,-14 0 0,14 7 0,-14-5 0,5 5 0,1 0 0,2-6 0,9 6 0,27-7 0,-21 0 0,21 0 0,-43 0 0,11 0 0,-20 0 0,32 0 0,-36 0 0,32 0 0,-34 0 0,19-6 0,-7 4 0,12-4 0,-10 6 0,10 0 0,-4 6 0,-6-4 0,6 5 0,0-7 0,2 0 0,8 0 0,0 0 0,10 0 0,-8 0 0,8 0 0,-10 0 0,10 0 0,-8 0 0,-1 3 0,2 1 0,20 5 0,-23-1 0,-3 1 0,4 0 0,-11-3 0,0-6 0,-6 0 0,14-7 0,-6 6 0,9-6 0,-1 7 0,9 0 0,22 0 0,-15 0 0,4 0 0,-30 0 0,0 0 0,-7 0 0,7 0 0,0 0 0,2 0 0,0 0 0,7 0 0,2 0 0,-14 0 0,10-7 0,13 6 0,-27-6 0,33 7 0,-24-7 0,-20 5 0,24-12 0,-20 5 0,7 1 0,7 1 0,0 0 0,22 5 0,-23-5 0,27 0 0,-22 6 0,-3-3 0,4 1 0,35 3 0,-35 0 0,-3 0 0,2 0 0,2 0 0,-20-7 0,14 6 0,-8-6 0,0 7 0,-1 0 0,9 0 0,-13 0 0,11-7 0,-21 6 0,32-6 0,-20 14 0,30-6 0,-25 6 0,6-1 0,-8-4 0,-1 4 0,9-6 0,-6 0 0,6 0 0,-16 0 0,-2 0 0,-7 0 0,0 0 0,0 0 0,0 0 0,8 0 0,1 0 0,8 0 0,-8 0 0,6 0 0,-20 0 0,4 0 0,-1-6 0,-5-1 0,12-6 0,-8 6 0,-5-4 0,18 10 0,-14-5 0,4 1 0,9 3 0,-25-3 0,32 5 0,-21 0 0,4 0 0,7 0 0,-3 0 0,6 0 0,-8 0 0,-4 0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4:36:12.202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0 239 16383,'71'-22'0,"-5"4"0,-23 18 0,9 0 0,2 0 0,28 0 0,-23 0 0,39 0 0,-19 0 0,-27 0 0,1 0 0,0 0 0,0 0 0,1 0 0,-2 0 0,34 0 0,5-8 0,-7-1 0,-23-1 0,16-4 0,-21-3 0,1 6 0,12-10 0,-37 19 0,39-13 0,-43 8 0,37-9 0,-29 8 0,16-5 0,-6 5 0,14-1 0,-14 2 0,6 7 0,-9-6 0,-6 4 0,-3-4 0,0 6 0,-11 0 0,22 0 0,-22 0 0,23 6 0,-17-4 0,6 4 0,-15-6 0,13 0 0,-3 0 0,13 0 0,-7 0 0,6 0 0,-6 0 0,8 0 0,0 0 0,27 7 0,-20 1 0,20 0 0,-27-2 0,-8-6 0,6 0 0,-13 0 0,12 0 0,-18 0 0,17 0 0,-24-5 0,16 3 0,1-9 0,-3 9 0,9-4 0,-19 0 0,6 5 0,0-4 0,2-2 0,12 6 0,-11-5 0,13 12 0,-6-4 0,0 4 0,-2-6 0,-7 0 0,0 0 0,0 0 0,0 0 0,13 0 0,-10 0 0,18 7 0,-4-6 0,2 12 0,6-11 0,-8 4 0,17 2 0,-5-7 0,15 7 0,-8-8 0,-9 0 0,6 0 0,-22 0 0,12 0 0,-21 0 0,6-6 0,-8 4 0,0-4 0,0 6 0,0 0 0,7 0 0,2 0 0,8 0 0,0 0 0,5 0 0,4 0 0,-2 0 0,-6 0 0,-3 0 0,-6 0 0,0 0 0,6 0 0,-6 0 0,8 0 0,-14 0 0,18 7 0,-16-5 0,6 10 0,2-11 0,-10 5 0,22 1 0,2 1 0,5 0 0,2 0 0,16 7 0,-15-7 0,-4 0 0,-11 0 0,11-1 0,-19-7 0,5 0 0,-9 0 0,-8 0 0,-7 0 0,11 6 0,-4-5 0,7 5 0,-2 0 0,-5-5 0,41 13 0,27-4 0,-5 7 0,4 0 0,-58-9 0,-1-2 0,-8-6 0,0 0 0,-2 0 0,1 0 0,5 6 0,-10-4 0,10 4 0,9 0 0,-1-4 0,9 4 0,-6-6 0,-13 0 0,5 0 0,-7 0 0,0 0 0,0 0 0,-1 0 0,0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4:33:30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24575,'5'-7'0,"-3"7"0,9 7 0,-10 5 0,10 0 0,-10 7 0,11 9 0,-4 1 0,14 21 0,0-12 0,2 14 0,3-8 0,-11-8 0,3-8 0,-11-9 0,3-12 0,-10 3 0,10-8 0,-4 9 0,5-4 0,-5 5 0,4-5 0,-10 4 0,10-4 0,-3 11 0,-1-4 0,4 5 0,-4-7 0,0 1 0,4-1 0,-10 0 0,10-5 0,-4 4 0,5-4 0,-5 5 0,4-5 0,-10 4 0,10-10 0,-10-1 0,5-13 0,-6 4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4:33:3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24575,'-5'0'0,"-4"6"0,-17-5 0,-1 11 0,-8-4 0,6 6 0,-13 0 0,13-6 0,6 4 0,6-11 0,15 10 0,9-10 0,8 5 0,12-6 0,-12 0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5T14:33:33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24575,'27'6'0,"7"2"0,11 6 0,0 1 0,16 0 0,-23-7 0,20 6 0,-19-6 0,-1 6 0,-12-6 0,-19-2 0,-2-6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9T22:30:10.0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359 162 24575,'-23'39'0,"1"2"0,0-17 0,5 6 0,-6 9 0,8-13 0,-1 19 0,-18 9 0,20-8 0,-27 31 0,21-14 0,-9 21 0,10-32 0,1 2 0,11 1 0,1-1 0,-11 26-492,10-12 0,4 1 241,0 17 251,1-24 0,2 1 0,4-10 0,2-3 0,12 34-328,7-10 328,-5 5 0,5-17 0,-8 8 0,0-8 0,1 6 0,-1-6 0,7-1 0,-4 8 0,3-17 0,-5 16 983,6-16-752,-5 16 118,5-24-349,-7 22 0,6-22 0,11 46 0,2-23 0,5 17 0,4-14 0,-18-26 0,25 27 0,-13-16 0,16 11 0,-2-12 0,-1-3 0,-9-9 0,6 2 0,-5 5 0,7-5 0,-8-5 0,1 1 0,17 19 0,16 2 0,-28-21 0,2-14 0,10 9 0,0-1 0,8 1 0,-8-9 0,1 7 0,17-5 0,-15-1 0,11-3 0,7-4 0,-26-12 0,0-1-492,25 11 0,1-2 306,-21-14 0,-4-2 186,29 9-223,-28-8 1,-1-2 222,30-8 0,-35 5 0,1-2 0,42-13 0,-1-9 0,-10 0 0,-12 0 0,7-15 0,-13 4 0,7-16 0,-11 9 0,-9-5 0,-12 16 0,1-14 0,-10 8 0,10-11 0,-7 2 0,-1-1 0,-3 1 0,-6 9 0,8-7 0,0-3 0,-7-11 0,7-9 0,-15 24 0,0-1 0,11-29 0,-8 29 0,-1 1 0,0-24 0,5 0 0,-7 0 0,0-11 0,-8-2 0,6 0 0,-14 3 0,6 10 983,-15 9-641,5-7 134,-14 8-476,8 11 0,-1-3 0,-12-36 0,8 36 0,0 1 0,-5-40 0,-8 18 0,13-7 0,-19-1 0,20 9 0,-16-19 0,2 18 0,6-7 0,-14 10 0,7 0 0,-9 0 0,-9-3 0,-11 1 0,-7 1 0,25 37 0,1 3 0,-15-11 0,-9-8 0,19 24 0,-9-15 0,9 17 0,-5 1 0,14 1 0,-7 5 0,17 3 0,-15 1 0,13 5 0,-32-8 0,21 1 0,-21-1 0,6 0 0,-2-1 0,-33-4 0,23 3 0,-1 2 0,-28 7 0,28-5 0,-15 13 0,17-6 0,-9 0 0,10 6 0,2-6 0,9 8 0,8-6 0,-3 4 0,12-5 0,-12 7 0,3 0 0,-8 0 0,9 0 0,-7 0 0,-3 8 0,-1-6 0,-7 13 0,9-6 0,-9 8 0,-3 0 0,1 0 0,-4 0 0,22-2 0,6-6 0,8-2 0,6 0 0,-1-6 0,2 6 0,8-1 0,-7-4 0,-11 4 0,-1-6 0,-7 7 0,1 2 0,6 6 0,-15-6 0,15 5 0,1-6 0,11 0 0,7-2 0,6 1 0,-5-6 0,5 5 0,-6 1 0,0-6 0,0 12 0,-1-12 0,7 5 0,2-6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2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62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0B4F-6B30-4E48-BEBE-FC72C93A71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62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EA2C7-77AD-4705-A446-AC1F7CDE25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2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 history:  branch predictor.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 history:  branch predictor.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40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06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972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57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8">
            <a:extLst>
              <a:ext uri="{FF2B5EF4-FFF2-40B4-BE49-F238E27FC236}">
                <a16:creationId xmlns:a16="http://schemas.microsoft.com/office/drawing/2014/main" id="{C22AB2A3-46B5-DE4E-8836-12687DADED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DDDEE-CAE0-A24B-A15C-825B383A33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752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60.png"/><Relationship Id="rId7" Type="http://schemas.openxmlformats.org/officeDocument/2006/relationships/image" Target="../media/image18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70.png"/><Relationship Id="rId4" Type="http://schemas.openxmlformats.org/officeDocument/2006/relationships/customXml" Target="../ink/ink15.xml"/><Relationship Id="rId9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0.png"/><Relationship Id="rId4" Type="http://schemas.openxmlformats.org/officeDocument/2006/relationships/customXml" Target="../ink/ink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customXml" Target="../ink/ink11.xml"/><Relationship Id="rId5" Type="http://schemas.openxmlformats.org/officeDocument/2006/relationships/image" Target="../media/image90.png"/><Relationship Id="rId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5.png"/><Relationship Id="rId7" Type="http://schemas.openxmlformats.org/officeDocument/2006/relationships/customXml" Target="../ink/ink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BA007-9C35-C24D-A003-684E218F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2999281" y="645106"/>
            <a:ext cx="6180430" cy="3229275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032" y="4519486"/>
            <a:ext cx="10366743" cy="15238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MICROARCHITECTURAL ATTACKS</a:t>
            </a: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Vitaly Shmatikov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5A546-49F8-934C-901F-6CF135B9F67B}"/>
              </a:ext>
            </a:extLst>
          </p:cNvPr>
          <p:cNvSpPr txBox="1"/>
          <p:nvPr/>
        </p:nvSpPr>
        <p:spPr>
          <a:xfrm>
            <a:off x="8061158" y="6395333"/>
            <a:ext cx="391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Credit for many slides: Stanford CS 155</a:t>
            </a:r>
          </a:p>
        </p:txBody>
      </p:sp>
    </p:spTree>
    <p:extLst>
      <p:ext uri="{BB962C8B-B14F-4D97-AF65-F5344CB8AC3E}">
        <p14:creationId xmlns:p14="http://schemas.microsoft.com/office/powerpoint/2010/main" val="560089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+ Probe 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Setup for in-lab experimentation:</a:t>
            </a:r>
          </a:p>
          <a:p>
            <a:pPr lvl="1"/>
            <a:r>
              <a:rPr lang="en-US" sz="2000" dirty="0"/>
              <a:t>Intel </a:t>
            </a:r>
            <a:r>
              <a:rPr lang="en-US" sz="2000" dirty="0" err="1"/>
              <a:t>Yorkfield</a:t>
            </a:r>
            <a:r>
              <a:rPr lang="en-US" sz="2000" dirty="0"/>
              <a:t> processor (4 cores, 32KB L1 instruction cache)</a:t>
            </a:r>
          </a:p>
          <a:p>
            <a:pPr lvl="1"/>
            <a:r>
              <a:rPr lang="en-US" sz="2000" dirty="0"/>
              <a:t>Xen + Linux + </a:t>
            </a:r>
            <a:r>
              <a:rPr lang="en-US" sz="2000" dirty="0" err="1"/>
              <a:t>GnuPG</a:t>
            </a:r>
            <a:r>
              <a:rPr lang="en-US" sz="2000" dirty="0"/>
              <a:t> + </a:t>
            </a:r>
            <a:r>
              <a:rPr lang="en-US" sz="2000" dirty="0" err="1"/>
              <a:t>libgcrypt</a:t>
            </a:r>
            <a:endParaRPr lang="en-US" sz="2000" dirty="0"/>
          </a:p>
          <a:p>
            <a:r>
              <a:rPr lang="en-US" sz="2400" dirty="0"/>
              <a:t>Best result:</a:t>
            </a:r>
          </a:p>
          <a:p>
            <a:pPr lvl="1"/>
            <a:r>
              <a:rPr lang="en-US" sz="2000" dirty="0"/>
              <a:t>300,000,000 prime-probe results (6 hours)</a:t>
            </a:r>
          </a:p>
          <a:p>
            <a:pPr lvl="1"/>
            <a:r>
              <a:rPr lang="en-US" sz="2000" dirty="0"/>
              <a:t>Over 300 key fragments</a:t>
            </a:r>
          </a:p>
          <a:p>
            <a:pPr lvl="1"/>
            <a:r>
              <a:rPr lang="en-US" sz="2000" dirty="0"/>
              <a:t>Brute force the secret key in ~9800 guesses</a:t>
            </a:r>
          </a:p>
          <a:p>
            <a:r>
              <a:rPr lang="en-US" sz="2400" dirty="0"/>
              <a:t>Not practical in deployment settings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FA409-81EF-9D4A-B67C-043EFD045C71}"/>
              </a:ext>
            </a:extLst>
          </p:cNvPr>
          <p:cNvSpPr txBox="1"/>
          <p:nvPr/>
        </p:nvSpPr>
        <p:spPr>
          <a:xfrm>
            <a:off x="7027026" y="4718231"/>
            <a:ext cx="4511039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State-of-the-art </a:t>
            </a:r>
            <a:r>
              <a:rPr lang="en-US" sz="2000" dirty="0" err="1"/>
              <a:t>Prime+Probe</a:t>
            </a:r>
            <a:r>
              <a:rPr lang="en-US" sz="2000" dirty="0"/>
              <a:t> attacks:</a:t>
            </a:r>
          </a:p>
          <a:p>
            <a:r>
              <a:rPr lang="en-US" sz="2000" dirty="0"/>
              <a:t>Sinan </a:t>
            </a:r>
            <a:r>
              <a:rPr lang="en-US" sz="2000" dirty="0" err="1"/>
              <a:t>Inci</a:t>
            </a:r>
            <a:r>
              <a:rPr lang="en-US" sz="2000" dirty="0"/>
              <a:t> et al. 2016 “Cache Attacks Enable Bulk Key Recovery on the Cloud”</a:t>
            </a:r>
          </a:p>
        </p:txBody>
      </p:sp>
    </p:spTree>
    <p:extLst>
      <p:ext uri="{BB962C8B-B14F-4D97-AF65-F5344CB8AC3E}">
        <p14:creationId xmlns:p14="http://schemas.microsoft.com/office/powerpoint/2010/main" val="29377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2343717" y="1872243"/>
            <a:ext cx="108585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Attacker VM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343717" y="2443743"/>
            <a:ext cx="108585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Victim VM</a:t>
            </a:r>
          </a:p>
        </p:txBody>
      </p:sp>
      <p:sp>
        <p:nvSpPr>
          <p:cNvPr id="14" name="Flowchart: Magnetic Disk 35"/>
          <p:cNvSpPr/>
          <p:nvPr/>
        </p:nvSpPr>
        <p:spPr>
          <a:xfrm>
            <a:off x="6379927" y="2629437"/>
            <a:ext cx="1371600" cy="1072634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Main </a:t>
            </a:r>
          </a:p>
          <a:p>
            <a:pPr algn="ctr"/>
            <a:r>
              <a:rPr lang="en-US"/>
              <a:t>memory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633514" y="3071203"/>
            <a:ext cx="742950" cy="119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04764" y="26239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04764" y="29668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04764" y="33097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04764" y="36526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204764" y="39955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284220" y="3021600"/>
            <a:ext cx="1143000" cy="2221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 </a:t>
            </a:r>
            <a:r>
              <a:rPr lang="en-US" dirty="0" err="1"/>
              <a:t>instr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072102" y="2223894"/>
            <a:ext cx="219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 instruction cache</a:t>
            </a:r>
          </a:p>
        </p:txBody>
      </p:sp>
      <p:pic>
        <p:nvPicPr>
          <p:cNvPr id="31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4905" y="2660438"/>
            <a:ext cx="388962" cy="388962"/>
          </a:xfrm>
          <a:prstGeom prst="rect">
            <a:avLst/>
          </a:prstGeom>
          <a:noFill/>
        </p:spPr>
      </p:pic>
      <p:sp>
        <p:nvSpPr>
          <p:cNvPr id="35" name="Rounded Rectangle 34"/>
          <p:cNvSpPr/>
          <p:nvPr/>
        </p:nvSpPr>
        <p:spPr>
          <a:xfrm>
            <a:off x="2343717" y="3226341"/>
            <a:ext cx="108585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Attacker VM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68990" y="4541732"/>
            <a:ext cx="1945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Each row represents a cache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04764" y="4329693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204764" y="4672593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92409" y="4831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2950" y="3797129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6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2580" y="3804056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1350727" y="1986543"/>
            <a:ext cx="0" cy="3429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56019" y="5444713"/>
            <a:ext cx="138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Scheduling order on CPU core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265377" y="4395594"/>
            <a:ext cx="11430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</a:t>
            </a:r>
            <a:r>
              <a:rPr lang="en-US" dirty="0" err="1"/>
              <a:t>instr</a:t>
            </a:r>
            <a:endParaRPr lang="en-US" dirty="0"/>
          </a:p>
        </p:txBody>
      </p:sp>
      <p:sp>
        <p:nvSpPr>
          <p:cNvPr id="73" name="Explosion 1 72"/>
          <p:cNvSpPr/>
          <p:nvPr/>
        </p:nvSpPr>
        <p:spPr>
          <a:xfrm>
            <a:off x="1007827" y="2843793"/>
            <a:ext cx="1260764" cy="66675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Interrupt</a:t>
            </a:r>
          </a:p>
        </p:txBody>
      </p:sp>
      <p:sp>
        <p:nvSpPr>
          <p:cNvPr id="78" name="Rectangular Callout 77"/>
          <p:cNvSpPr/>
          <p:nvPr/>
        </p:nvSpPr>
        <p:spPr>
          <a:xfrm>
            <a:off x="7065727" y="3901582"/>
            <a:ext cx="1085850" cy="285750"/>
          </a:xfrm>
          <a:prstGeom prst="wedgeRectCallout">
            <a:avLst>
              <a:gd name="adj1" fmla="val -3289"/>
              <a:gd name="adj2" fmla="val -17285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Slow</a:t>
            </a:r>
          </a:p>
        </p:txBody>
      </p:sp>
      <p:sp>
        <p:nvSpPr>
          <p:cNvPr id="79" name="Rectangular Callout 78"/>
          <p:cNvSpPr/>
          <p:nvPr/>
        </p:nvSpPr>
        <p:spPr>
          <a:xfrm>
            <a:off x="3957802" y="1815093"/>
            <a:ext cx="1085850" cy="285750"/>
          </a:xfrm>
          <a:prstGeom prst="wedgeRectCallout">
            <a:avLst>
              <a:gd name="adj1" fmla="val 5483"/>
              <a:gd name="adj2" fmla="val 10896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Fast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93577" y="2391995"/>
            <a:ext cx="110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Runs (S)</a:t>
            </a:r>
          </a:p>
          <a:p>
            <a:r>
              <a:rPr lang="en-US" sz="1400" b="1" dirty="0"/>
              <a:t>operation</a:t>
            </a:r>
          </a:p>
        </p:txBody>
      </p:sp>
      <p:cxnSp>
        <p:nvCxnSpPr>
          <p:cNvPr id="3" name="Straight Arrow Connector 2"/>
          <p:cNvCxnSpPr>
            <a:stCxn id="11" idx="3"/>
          </p:cNvCxnSpPr>
          <p:nvPr/>
        </p:nvCxnSpPr>
        <p:spPr>
          <a:xfrm>
            <a:off x="3429568" y="2100843"/>
            <a:ext cx="721510" cy="9753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3138003">
            <a:off x="3550538" y="2666546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flush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3429567" y="3216355"/>
            <a:ext cx="696398" cy="25230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20195749">
            <a:off x="3547536" y="3368075"/>
            <a:ext cx="481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flush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3429568" y="2100843"/>
            <a:ext cx="721510" cy="23431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4254386">
            <a:off x="3377130" y="2928479"/>
            <a:ext cx="481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flush</a:t>
            </a:r>
          </a:p>
        </p:txBody>
      </p:sp>
      <p:cxnSp>
        <p:nvCxnSpPr>
          <p:cNvPr id="87" name="Straight Arrow Connector 86"/>
          <p:cNvCxnSpPr>
            <a:stCxn id="35" idx="3"/>
          </p:cNvCxnSpPr>
          <p:nvPr/>
        </p:nvCxnSpPr>
        <p:spPr>
          <a:xfrm>
            <a:off x="3429569" y="3454941"/>
            <a:ext cx="714583" cy="104620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3333045">
            <a:off x="3486950" y="3926397"/>
            <a:ext cx="481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flush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5638253" y="3062334"/>
            <a:ext cx="733473" cy="100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5521295" y="3165753"/>
            <a:ext cx="858633" cy="12210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922476" y="5306648"/>
            <a:ext cx="5535523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Fast time on S </a:t>
            </a:r>
            <a:r>
              <a:rPr lang="en-US" sz="2000" dirty="0" err="1"/>
              <a:t>instr</a:t>
            </a:r>
            <a:r>
              <a:rPr lang="en-US" sz="2000" dirty="0"/>
              <a:t> means victim performed S op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9A6C7-84BE-0741-A59C-6F3171B4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Flush + Reload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28678-143D-334B-AB23-DBA30CABC60F}"/>
              </a:ext>
            </a:extLst>
          </p:cNvPr>
          <p:cNvSpPr txBox="1"/>
          <p:nvPr/>
        </p:nvSpPr>
        <p:spPr>
          <a:xfrm>
            <a:off x="9127375" y="6046129"/>
            <a:ext cx="2472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Yarom</a:t>
            </a:r>
            <a:r>
              <a:rPr lang="en-US" sz="1600" i="1" dirty="0"/>
              <a:t> and Faulkner (2013)</a:t>
            </a:r>
          </a:p>
        </p:txBody>
      </p:sp>
      <p:pic>
        <p:nvPicPr>
          <p:cNvPr id="1026" name="Picture 2" descr="Yuval Yarom">
            <a:extLst>
              <a:ext uri="{FF2B5EF4-FFF2-40B4-BE49-F238E27FC236}">
                <a16:creationId xmlns:a16="http://schemas.microsoft.com/office/drawing/2014/main" id="{35C5F9A4-EC28-AC49-B0AE-94FC1C8D2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641" y="473317"/>
            <a:ext cx="1620266" cy="202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3DC4D-426B-134C-85E4-795C076E7CA2}"/>
              </a:ext>
            </a:extLst>
          </p:cNvPr>
          <p:cNvSpPr txBox="1"/>
          <p:nvPr/>
        </p:nvSpPr>
        <p:spPr>
          <a:xfrm>
            <a:off x="10202991" y="256489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Yuval </a:t>
            </a:r>
            <a:r>
              <a:rPr lang="en-US" dirty="0" err="1"/>
              <a:t>Yarom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52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 animBg="1"/>
      <p:bldP spid="28" grpId="1" animBg="1"/>
      <p:bldP spid="28" grpId="2" animBg="1"/>
      <p:bldP spid="28" grpId="3" animBg="1"/>
      <p:bldP spid="35" grpId="0" animBg="1"/>
      <p:bldP spid="67" grpId="0" animBg="1"/>
      <p:bldP spid="67" grpId="1" animBg="1"/>
      <p:bldP spid="67" grpId="2" animBg="1"/>
      <p:bldP spid="67" grpId="3" animBg="1"/>
      <p:bldP spid="73" grpId="0" animBg="1"/>
      <p:bldP spid="80" grpId="0"/>
      <p:bldP spid="4" grpId="0"/>
      <p:bldP spid="4" grpId="1"/>
      <p:bldP spid="83" grpId="0"/>
      <p:bldP spid="83" grpId="1"/>
      <p:bldP spid="86" grpId="0"/>
      <p:bldP spid="86" grpId="1"/>
      <p:bldP spid="88" grpId="0"/>
      <p:bldP spid="88" grpId="1"/>
      <p:bldP spid="9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Arrow Connector 88"/>
          <p:cNvCxnSpPr/>
          <p:nvPr/>
        </p:nvCxnSpPr>
        <p:spPr>
          <a:xfrm flipH="1">
            <a:off x="5638253" y="3062334"/>
            <a:ext cx="733473" cy="1006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343717" y="1872243"/>
            <a:ext cx="108585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Attacker VM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343717" y="2443743"/>
            <a:ext cx="108585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Victim VM</a:t>
            </a:r>
          </a:p>
        </p:txBody>
      </p:sp>
      <p:sp>
        <p:nvSpPr>
          <p:cNvPr id="14" name="Flowchart: Magnetic Disk 35"/>
          <p:cNvSpPr/>
          <p:nvPr/>
        </p:nvSpPr>
        <p:spPr>
          <a:xfrm>
            <a:off x="6379927" y="2629437"/>
            <a:ext cx="1371600" cy="1072634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Main </a:t>
            </a:r>
          </a:p>
          <a:p>
            <a:pPr algn="ctr"/>
            <a:r>
              <a:rPr lang="en-US"/>
              <a:t>memory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04764" y="26239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04764" y="29668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04764" y="33097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04764" y="36526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204764" y="3995544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284220" y="3021600"/>
            <a:ext cx="1143000" cy="2221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 </a:t>
            </a:r>
            <a:r>
              <a:rPr lang="en-US" dirty="0" err="1"/>
              <a:t>instr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072102" y="2223894"/>
            <a:ext cx="219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 instruction cache</a:t>
            </a:r>
          </a:p>
        </p:txBody>
      </p:sp>
      <p:pic>
        <p:nvPicPr>
          <p:cNvPr id="31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4905" y="2660438"/>
            <a:ext cx="388962" cy="388962"/>
          </a:xfrm>
          <a:prstGeom prst="rect">
            <a:avLst/>
          </a:prstGeom>
          <a:noFill/>
        </p:spPr>
      </p:pic>
      <p:sp>
        <p:nvSpPr>
          <p:cNvPr id="35" name="Rounded Rectangle 34"/>
          <p:cNvSpPr/>
          <p:nvPr/>
        </p:nvSpPr>
        <p:spPr>
          <a:xfrm>
            <a:off x="2343717" y="3226341"/>
            <a:ext cx="108585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Attacker VM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68990" y="4541732"/>
            <a:ext cx="1945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Each row represents a cache set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04764" y="4329693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204764" y="4672593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992409" y="4831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2950" y="3797129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6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2580" y="3804056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1350727" y="1986543"/>
            <a:ext cx="0" cy="3429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265377" y="4395594"/>
            <a:ext cx="1143000" cy="228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</a:t>
            </a:r>
            <a:r>
              <a:rPr lang="en-US" dirty="0" err="1"/>
              <a:t>instr</a:t>
            </a:r>
            <a:endParaRPr lang="en-US" dirty="0"/>
          </a:p>
        </p:txBody>
      </p:sp>
      <p:sp>
        <p:nvSpPr>
          <p:cNvPr id="73" name="Explosion 1 72"/>
          <p:cNvSpPr/>
          <p:nvPr/>
        </p:nvSpPr>
        <p:spPr>
          <a:xfrm>
            <a:off x="1007827" y="2843793"/>
            <a:ext cx="1260764" cy="66675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Interrupt</a:t>
            </a:r>
          </a:p>
        </p:txBody>
      </p:sp>
      <p:sp>
        <p:nvSpPr>
          <p:cNvPr id="78" name="Rectangular Callout 77"/>
          <p:cNvSpPr/>
          <p:nvPr/>
        </p:nvSpPr>
        <p:spPr>
          <a:xfrm>
            <a:off x="7065727" y="3901582"/>
            <a:ext cx="1085850" cy="285750"/>
          </a:xfrm>
          <a:prstGeom prst="wedgeRectCallout">
            <a:avLst>
              <a:gd name="adj1" fmla="val -3289"/>
              <a:gd name="adj2" fmla="val -17285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Slow</a:t>
            </a:r>
          </a:p>
        </p:txBody>
      </p:sp>
      <p:sp>
        <p:nvSpPr>
          <p:cNvPr id="79" name="Rectangular Callout 78"/>
          <p:cNvSpPr/>
          <p:nvPr/>
        </p:nvSpPr>
        <p:spPr>
          <a:xfrm>
            <a:off x="3957802" y="1815093"/>
            <a:ext cx="1085850" cy="285750"/>
          </a:xfrm>
          <a:prstGeom prst="wedgeRectCallout">
            <a:avLst>
              <a:gd name="adj1" fmla="val 5483"/>
              <a:gd name="adj2" fmla="val 10896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Fast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93577" y="2391995"/>
            <a:ext cx="110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Runs (S)</a:t>
            </a:r>
          </a:p>
          <a:p>
            <a:r>
              <a:rPr lang="en-US" sz="1400" b="1" dirty="0"/>
              <a:t>operation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5521295" y="3165753"/>
            <a:ext cx="858633" cy="122109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29A6C7-84BE-0741-A59C-6F3171B4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Flush + Reload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2CB8F77-F96D-2141-B9FE-A60DA053355D}"/>
              </a:ext>
            </a:extLst>
          </p:cNvPr>
          <p:cNvSpPr/>
          <p:nvPr/>
        </p:nvSpPr>
        <p:spPr>
          <a:xfrm>
            <a:off x="2266650" y="4290464"/>
            <a:ext cx="108585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Victim VM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FF206B8-64D6-F34A-8A0D-AB351DBE8E11}"/>
              </a:ext>
            </a:extLst>
          </p:cNvPr>
          <p:cNvSpPr/>
          <p:nvPr/>
        </p:nvSpPr>
        <p:spPr>
          <a:xfrm>
            <a:off x="2266650" y="5165283"/>
            <a:ext cx="108585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Attacker VM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5298B64-4854-9744-848B-99308F61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3033" y="5736071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8440FB0-8FDB-EC48-9288-E31E2C088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2663" y="5742998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Explosion 1 49">
            <a:extLst>
              <a:ext uri="{FF2B5EF4-FFF2-40B4-BE49-F238E27FC236}">
                <a16:creationId xmlns:a16="http://schemas.microsoft.com/office/drawing/2014/main" id="{974907CF-D2A3-F941-8D9A-A84920AC7289}"/>
              </a:ext>
            </a:extLst>
          </p:cNvPr>
          <p:cNvSpPr/>
          <p:nvPr/>
        </p:nvSpPr>
        <p:spPr>
          <a:xfrm>
            <a:off x="996187" y="4748236"/>
            <a:ext cx="1260764" cy="66675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Interrupt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3AB554-ADF5-C247-A4A7-F037A9E66DE2}"/>
              </a:ext>
            </a:extLst>
          </p:cNvPr>
          <p:cNvCxnSpPr/>
          <p:nvPr/>
        </p:nvCxnSpPr>
        <p:spPr>
          <a:xfrm flipV="1">
            <a:off x="5645039" y="3307577"/>
            <a:ext cx="857250" cy="125610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DB15AD3-5149-C343-8E10-DD0138F7470A}"/>
              </a:ext>
            </a:extLst>
          </p:cNvPr>
          <p:cNvSpPr txBox="1"/>
          <p:nvPr/>
        </p:nvSpPr>
        <p:spPr>
          <a:xfrm>
            <a:off x="1334623" y="4257454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Runs (M)</a:t>
            </a:r>
          </a:p>
          <a:p>
            <a:r>
              <a:rPr lang="en-US" sz="1400" b="1" dirty="0"/>
              <a:t>operation</a:t>
            </a:r>
          </a:p>
        </p:txBody>
      </p:sp>
      <p:pic>
        <p:nvPicPr>
          <p:cNvPr id="55" name="Picture 2" descr="C:\Documents and Settings\rist\Local Settings\Temporary Internet Files\Content.IE5\QB8JK7EN\MCj04339030000[1].png">
            <a:extLst>
              <a:ext uri="{FF2B5EF4-FFF2-40B4-BE49-F238E27FC236}">
                <a16:creationId xmlns:a16="http://schemas.microsoft.com/office/drawing/2014/main" id="{C02F85AA-203F-5648-985F-3C5C4B76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9429" y="4477592"/>
            <a:ext cx="388962" cy="388962"/>
          </a:xfrm>
          <a:prstGeom prst="rect">
            <a:avLst/>
          </a:prstGeom>
          <a:noFill/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1DF4FBF-1B1C-3E42-A7BE-4269D25F4CB1}"/>
              </a:ext>
            </a:extLst>
          </p:cNvPr>
          <p:cNvSpPr txBox="1"/>
          <p:nvPr/>
        </p:nvSpPr>
        <p:spPr>
          <a:xfrm>
            <a:off x="456019" y="5444713"/>
            <a:ext cx="1389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Scheduling order on CPU core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488BD8-5E66-7448-B331-23795C61CB79}"/>
              </a:ext>
            </a:extLst>
          </p:cNvPr>
          <p:cNvSpPr txBox="1"/>
          <p:nvPr/>
        </p:nvSpPr>
        <p:spPr>
          <a:xfrm>
            <a:off x="3922476" y="5306648"/>
            <a:ext cx="5670411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Fast time on M </a:t>
            </a:r>
            <a:r>
              <a:rPr lang="en-US" sz="2000" dirty="0" err="1"/>
              <a:t>instr</a:t>
            </a:r>
            <a:r>
              <a:rPr lang="en-US" sz="2000" dirty="0"/>
              <a:t> means victim performed M op</a:t>
            </a:r>
          </a:p>
        </p:txBody>
      </p:sp>
    </p:spTree>
    <p:extLst>
      <p:ext uri="{BB962C8B-B14F-4D97-AF65-F5344CB8AC3E}">
        <p14:creationId xmlns:p14="http://schemas.microsoft.com/office/powerpoint/2010/main" val="398938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7" grpId="0" animBg="1"/>
      <p:bldP spid="43" grpId="0" animBg="1"/>
      <p:bldP spid="45" grpId="0" animBg="1"/>
      <p:bldP spid="50" grpId="0" animBg="1"/>
      <p:bldP spid="52" grpId="0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01107"/>
            <a:ext cx="6858000" cy="2919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529" y="4629150"/>
            <a:ext cx="3710042" cy="144417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3238500" y="4057650"/>
            <a:ext cx="9144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81550" y="4057650"/>
            <a:ext cx="16002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CE84FCD-452C-EF46-9FCC-BA14DC11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Attacking Square-and-Multiply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1ABA4F-1963-E54E-9575-F1FAE81D12CA}"/>
              </a:ext>
            </a:extLst>
          </p:cNvPr>
          <p:cNvSpPr/>
          <p:nvPr/>
        </p:nvSpPr>
        <p:spPr>
          <a:xfrm>
            <a:off x="7010400" y="3100001"/>
            <a:ext cx="4229100" cy="311540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u="sng" dirty="0"/>
              <a:t>Modular Exponentiation</a:t>
            </a:r>
            <a:r>
              <a:rPr lang="en-US" u="sng" dirty="0"/>
              <a:t> (x, e, N):</a:t>
            </a:r>
            <a:r>
              <a:rPr lang="en-US" dirty="0"/>
              <a:t>   </a:t>
            </a:r>
          </a:p>
          <a:p>
            <a:pPr>
              <a:lnSpc>
                <a:spcPct val="110000"/>
              </a:lnSpc>
            </a:pPr>
            <a:r>
              <a:rPr lang="en-US" dirty="0"/>
              <a:t>let e</a:t>
            </a:r>
            <a:r>
              <a:rPr lang="en-US" baseline="-25000" dirty="0"/>
              <a:t>n</a:t>
            </a:r>
            <a:r>
              <a:rPr lang="en-US" dirty="0"/>
              <a:t> … e</a:t>
            </a:r>
            <a:r>
              <a:rPr lang="en-US" baseline="-25000" dirty="0"/>
              <a:t>1</a:t>
            </a:r>
            <a:r>
              <a:rPr lang="en-US" dirty="0"/>
              <a:t> be the bits of e</a:t>
            </a:r>
          </a:p>
          <a:p>
            <a:pPr>
              <a:lnSpc>
                <a:spcPct val="110000"/>
              </a:lnSpc>
            </a:pPr>
            <a:r>
              <a:rPr lang="en-US" dirty="0"/>
              <a:t>y ← 1</a:t>
            </a:r>
          </a:p>
          <a:p>
            <a:pPr>
              <a:lnSpc>
                <a:spcPct val="110000"/>
              </a:lnSpc>
            </a:pPr>
            <a:r>
              <a:rPr lang="en-US" dirty="0"/>
              <a:t>for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in {e</a:t>
            </a:r>
            <a:r>
              <a:rPr lang="en-US" baseline="-25000" dirty="0"/>
              <a:t>n</a:t>
            </a:r>
            <a:r>
              <a:rPr lang="en-US" dirty="0"/>
              <a:t> …e</a:t>
            </a:r>
            <a:r>
              <a:rPr lang="en-US" baseline="-25000" dirty="0"/>
              <a:t>1</a:t>
            </a:r>
            <a:r>
              <a:rPr lang="en-US" dirty="0"/>
              <a:t>}</a:t>
            </a:r>
          </a:p>
          <a:p>
            <a:pPr>
              <a:lnSpc>
                <a:spcPct val="110000"/>
              </a:lnSpc>
            </a:pPr>
            <a:r>
              <a:rPr lang="en-US" dirty="0"/>
              <a:t>	y ← </a:t>
            </a:r>
            <a:r>
              <a:rPr lang="en-US" b="1" dirty="0"/>
              <a:t>Square</a:t>
            </a:r>
            <a:r>
              <a:rPr lang="en-US" dirty="0"/>
              <a:t>(y)                  </a:t>
            </a:r>
            <a:r>
              <a:rPr lang="en-US" b="1" dirty="0"/>
              <a:t>(S)</a:t>
            </a:r>
          </a:p>
          <a:p>
            <a:pPr>
              <a:lnSpc>
                <a:spcPct val="110000"/>
              </a:lnSpc>
            </a:pPr>
            <a:r>
              <a:rPr lang="en-US" dirty="0"/>
              <a:t>	y ← </a:t>
            </a:r>
            <a:r>
              <a:rPr lang="en-US" b="1" dirty="0"/>
              <a:t>Reduce</a:t>
            </a:r>
            <a:r>
              <a:rPr lang="en-US" dirty="0"/>
              <a:t>(y, N)             </a:t>
            </a:r>
            <a:r>
              <a:rPr lang="en-US" b="1" dirty="0"/>
              <a:t>(R)</a:t>
            </a:r>
          </a:p>
          <a:p>
            <a:pPr>
              <a:lnSpc>
                <a:spcPct val="110000"/>
              </a:lnSpc>
            </a:pPr>
            <a:r>
              <a:rPr lang="en-US" dirty="0"/>
              <a:t>	if 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= 1 then </a:t>
            </a:r>
          </a:p>
          <a:p>
            <a:pPr>
              <a:lnSpc>
                <a:spcPct val="110000"/>
              </a:lnSpc>
            </a:pPr>
            <a:r>
              <a:rPr lang="en-US" dirty="0"/>
              <a:t>	      y ← </a:t>
            </a:r>
            <a:r>
              <a:rPr lang="en-US" b="1" dirty="0"/>
              <a:t>Multi</a:t>
            </a:r>
            <a:r>
              <a:rPr lang="en-US" dirty="0"/>
              <a:t>(y, x)            </a:t>
            </a:r>
            <a:r>
              <a:rPr lang="en-US" b="1" dirty="0"/>
              <a:t>(M)</a:t>
            </a:r>
          </a:p>
          <a:p>
            <a:pPr>
              <a:lnSpc>
                <a:spcPct val="110000"/>
              </a:lnSpc>
            </a:pPr>
            <a:r>
              <a:rPr lang="en-US" dirty="0"/>
              <a:t>	      y ← </a:t>
            </a:r>
            <a:r>
              <a:rPr lang="en-US" b="1" dirty="0"/>
              <a:t>Reduce</a:t>
            </a:r>
            <a:r>
              <a:rPr lang="en-US" dirty="0"/>
              <a:t>(y, N)       </a:t>
            </a:r>
            <a:r>
              <a:rPr lang="en-US" b="1" dirty="0"/>
              <a:t>(R)</a:t>
            </a:r>
          </a:p>
          <a:p>
            <a:pPr>
              <a:lnSpc>
                <a:spcPct val="110000"/>
              </a:lnSpc>
            </a:pPr>
            <a:r>
              <a:rPr lang="en-US" dirty="0"/>
              <a:t>return y      //    y = </a:t>
            </a:r>
            <a:r>
              <a:rPr lang="en-US" dirty="0" err="1"/>
              <a:t>x</a:t>
            </a:r>
            <a:r>
              <a:rPr lang="en-US" baseline="30000" dirty="0" err="1"/>
              <a:t>e</a:t>
            </a:r>
            <a:r>
              <a:rPr lang="en-US" dirty="0"/>
              <a:t> mod N</a:t>
            </a:r>
          </a:p>
        </p:txBody>
      </p:sp>
    </p:spTree>
    <p:extLst>
      <p:ext uri="{BB962C8B-B14F-4D97-AF65-F5344CB8AC3E}">
        <p14:creationId xmlns:p14="http://schemas.microsoft.com/office/powerpoint/2010/main" val="21452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4071-CD26-0F43-8D70-8FA67BCC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Execution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68BC8-A971-AA4A-9BAC-A54A502D3861}"/>
              </a:ext>
            </a:extLst>
          </p:cNvPr>
          <p:cNvSpPr txBox="1"/>
          <p:nvPr/>
        </p:nvSpPr>
        <p:spPr>
          <a:xfrm>
            <a:off x="1066800" y="2014194"/>
            <a:ext cx="6697287" cy="813180"/>
          </a:xfrm>
          <a:prstGeom prst="rect">
            <a:avLst/>
          </a:prstGeom>
          <a:solidFill>
            <a:srgbClr val="A6E4AD">
              <a:alpha val="85000"/>
            </a:srgb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pPr marL="150876" lvl="1"/>
            <a:r>
              <a:rPr lang="en-US" sz="2400" dirty="0"/>
              <a:t>if  (</a:t>
            </a:r>
            <a:r>
              <a:rPr lang="en-US" sz="2400" dirty="0" err="1"/>
              <a:t>uncached_value</a:t>
            </a:r>
            <a:r>
              <a:rPr lang="en-US" sz="2400" dirty="0"/>
              <a:t> == 1)     // load from memory</a:t>
            </a:r>
          </a:p>
          <a:p>
            <a:pPr marL="150876" lvl="1"/>
            <a:r>
              <a:rPr lang="en-US" sz="2400" dirty="0"/>
              <a:t>       a = compute(b)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651FE-59E6-6B40-908F-1FFC51D5FBF7}"/>
              </a:ext>
            </a:extLst>
          </p:cNvPr>
          <p:cNvSpPr txBox="1"/>
          <p:nvPr/>
        </p:nvSpPr>
        <p:spPr>
          <a:xfrm>
            <a:off x="933795" y="3402766"/>
            <a:ext cx="8770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Branch predictor guesses if() is true based on past history</a:t>
            </a:r>
          </a:p>
          <a:p>
            <a:r>
              <a:rPr lang="en-US" sz="2400" dirty="0"/>
              <a:t>CPU </a:t>
            </a:r>
            <a:r>
              <a:rPr lang="en-US" sz="2400" dirty="0">
                <a:solidFill>
                  <a:srgbClr val="C00000"/>
                </a:solidFill>
              </a:rPr>
              <a:t>speculatively</a:t>
            </a:r>
            <a:r>
              <a:rPr lang="en-US" sz="2400" dirty="0"/>
              <a:t> executes compute(b) while value is being loaded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E06DA-2F5F-9445-9A4F-86E58565BFE9}"/>
              </a:ext>
            </a:extLst>
          </p:cNvPr>
          <p:cNvSpPr txBox="1"/>
          <p:nvPr/>
        </p:nvSpPr>
        <p:spPr>
          <a:xfrm>
            <a:off x="7130580" y="14572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3CABB-160D-A94A-B565-3C925ED3CA5E}"/>
              </a:ext>
            </a:extLst>
          </p:cNvPr>
          <p:cNvSpPr txBox="1"/>
          <p:nvPr/>
        </p:nvSpPr>
        <p:spPr>
          <a:xfrm>
            <a:off x="4733874" y="2827374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wait to execute this code until if() is known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23981-697A-AF4F-AAC6-2385CC1F8C83}"/>
              </a:ext>
            </a:extLst>
          </p:cNvPr>
          <p:cNvGrpSpPr/>
          <p:nvPr/>
        </p:nvGrpSpPr>
        <p:grpSpPr>
          <a:xfrm>
            <a:off x="4083644" y="2675225"/>
            <a:ext cx="633240" cy="291240"/>
            <a:chOff x="4083644" y="2675225"/>
            <a:chExt cx="63324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8123F2-0C39-1D43-8CFF-BE79EAB096D1}"/>
                    </a:ext>
                  </a:extLst>
                </p14:cNvPr>
                <p14:cNvContentPartPr/>
                <p14:nvPr/>
              </p14:nvContentPartPr>
              <p14:xfrm>
                <a:off x="4104884" y="2690705"/>
                <a:ext cx="612000" cy="275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8123F2-0C39-1D43-8CFF-BE79EAB096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5884" y="2682065"/>
                  <a:ext cx="6296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A1CFD9-D0AD-7B4A-8CB0-93B504B3618A}"/>
                    </a:ext>
                  </a:extLst>
                </p14:cNvPr>
                <p14:cNvContentPartPr/>
                <p14:nvPr/>
              </p14:nvContentPartPr>
              <p14:xfrm>
                <a:off x="4083644" y="2675225"/>
                <a:ext cx="253800" cy="1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A1CFD9-D0AD-7B4A-8CB0-93B504B361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4644" y="2666585"/>
                  <a:ext cx="2714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009C1C-A3BE-CC41-A669-714996B45B70}"/>
              </a:ext>
            </a:extLst>
          </p:cNvPr>
          <p:cNvGrpSpPr/>
          <p:nvPr/>
        </p:nvGrpSpPr>
        <p:grpSpPr>
          <a:xfrm>
            <a:off x="6805244" y="1822025"/>
            <a:ext cx="394200" cy="294480"/>
            <a:chOff x="6805244" y="1822025"/>
            <a:chExt cx="3942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C4CBDB-13FB-4444-9E10-8CD241B04D3C}"/>
                    </a:ext>
                  </a:extLst>
                </p14:cNvPr>
                <p14:cNvContentPartPr/>
                <p14:nvPr/>
              </p14:nvContentPartPr>
              <p14:xfrm>
                <a:off x="6805244" y="1822025"/>
                <a:ext cx="394200" cy="285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C4CBDB-13FB-4444-9E10-8CD241B04D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6604" y="1813385"/>
                  <a:ext cx="411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468219-4B6D-C14D-B091-5A0DCC975243}"/>
                    </a:ext>
                  </a:extLst>
                </p14:cNvPr>
                <p14:cNvContentPartPr/>
                <p14:nvPr/>
              </p14:nvContentPartPr>
              <p14:xfrm>
                <a:off x="6816764" y="2108225"/>
                <a:ext cx="180000" cy="8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468219-4B6D-C14D-B091-5A0DCC9752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08124" y="2099585"/>
                  <a:ext cx="197640" cy="2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27E266-F246-3A48-8326-A2289B5629EC}"/>
              </a:ext>
            </a:extLst>
          </p:cNvPr>
          <p:cNvSpPr txBox="1"/>
          <p:nvPr/>
        </p:nvSpPr>
        <p:spPr>
          <a:xfrm>
            <a:off x="933795" y="4585278"/>
            <a:ext cx="8046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value arrives from memory…</a:t>
            </a:r>
          </a:p>
          <a:p>
            <a:r>
              <a:rPr lang="en-US" sz="2400" b="1" dirty="0"/>
              <a:t>Guess correct: </a:t>
            </a:r>
            <a:r>
              <a:rPr lang="en-US" sz="2400" dirty="0"/>
              <a:t>save speculative work, </a:t>
            </a:r>
            <a:r>
              <a:rPr lang="en-US" sz="2400" b="1" dirty="0"/>
              <a:t>performance gain </a:t>
            </a:r>
            <a:r>
              <a:rPr lang="en-US" sz="2400" dirty="0"/>
              <a:t>(!!)</a:t>
            </a:r>
          </a:p>
          <a:p>
            <a:r>
              <a:rPr lang="en-US" sz="2400" b="1" dirty="0"/>
              <a:t>Incorrect: </a:t>
            </a:r>
            <a:r>
              <a:rPr lang="en-US" sz="2400" dirty="0"/>
              <a:t>discard speculative work, ho harm (??) </a:t>
            </a:r>
          </a:p>
        </p:txBody>
      </p:sp>
    </p:spTree>
    <p:extLst>
      <p:ext uri="{BB962C8B-B14F-4D97-AF65-F5344CB8AC3E}">
        <p14:creationId xmlns:p14="http://schemas.microsoft.com/office/powerpoint/2010/main" val="427448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2E66-132E-204C-83C2-B7B70759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Side Effects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3B013E-A5C5-2B40-9528-ACF8481F149F}"/>
              </a:ext>
            </a:extLst>
          </p:cNvPr>
          <p:cNvSpPr txBox="1">
            <a:spLocks/>
          </p:cNvSpPr>
          <p:nvPr/>
        </p:nvSpPr>
        <p:spPr bwMode="auto">
          <a:xfrm>
            <a:off x="1066798" y="2056515"/>
            <a:ext cx="4821382" cy="148403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400" b="1" kern="0" dirty="0"/>
              <a:t>Architectural Guarantee: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kern="0" dirty="0"/>
              <a:t>Register values eventually match the result of in-order execution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03D7E-AC26-B143-8C01-DA6C545E7431}"/>
              </a:ext>
            </a:extLst>
          </p:cNvPr>
          <p:cNvSpPr txBox="1"/>
          <p:nvPr/>
        </p:nvSpPr>
        <p:spPr>
          <a:xfrm>
            <a:off x="2826197" y="3903076"/>
            <a:ext cx="5888312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Is making, then discarding mistakes 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the same as in-order execution?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499B0-B968-EA43-9FA9-5E92DD92F18D}"/>
              </a:ext>
            </a:extLst>
          </p:cNvPr>
          <p:cNvSpPr txBox="1"/>
          <p:nvPr/>
        </p:nvSpPr>
        <p:spPr>
          <a:xfrm>
            <a:off x="1567356" y="4863670"/>
            <a:ext cx="9057288" cy="11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processor executed instructions that were not supposed to run !!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problem: these instructions can have observable side-effects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C29A82-875F-5942-A27D-263356D1AE25}"/>
              </a:ext>
            </a:extLst>
          </p:cNvPr>
          <p:cNvSpPr txBox="1">
            <a:spLocks/>
          </p:cNvSpPr>
          <p:nvPr/>
        </p:nvSpPr>
        <p:spPr bwMode="auto">
          <a:xfrm>
            <a:off x="6303818" y="2056515"/>
            <a:ext cx="4821382" cy="1484037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2400" b="1" kern="0" dirty="0">
                <a:solidFill>
                  <a:srgbClr val="FF7E79"/>
                </a:solidFill>
              </a:rPr>
              <a:t>Speculative execution: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kern="0" dirty="0">
                <a:solidFill>
                  <a:srgbClr val="FF7E79"/>
                </a:solidFill>
              </a:rPr>
              <a:t>CPU performs incorrect calculations, then deletes mistakes</a:t>
            </a:r>
          </a:p>
        </p:txBody>
      </p:sp>
    </p:spTree>
    <p:extLst>
      <p:ext uri="{BB962C8B-B14F-4D97-AF65-F5344CB8AC3E}">
        <p14:creationId xmlns:p14="http://schemas.microsoft.com/office/powerpoint/2010/main" val="22133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781C1B-DED5-694D-8F39-93EC24D9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Spectre</a:t>
            </a:r>
            <a:r>
              <a:rPr lang="en-US" dirty="0"/>
              <a:t> and Meltdown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BD1F53-8FB2-254B-AFC2-08484E33E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8742219" cy="3849624"/>
          </a:xfrm>
        </p:spPr>
        <p:txBody>
          <a:bodyPr>
            <a:normAutofit/>
          </a:bodyPr>
          <a:lstStyle/>
          <a:p>
            <a:r>
              <a:rPr lang="en-US" sz="2400" dirty="0"/>
              <a:t>Speculative execution bugs in Intel x86, ARM, IBM processors + cache-based side channels (</a:t>
            </a:r>
            <a:r>
              <a:rPr lang="en-US" sz="2400" dirty="0" err="1"/>
              <a:t>Flush+Reload</a:t>
            </a:r>
            <a:r>
              <a:rPr lang="en-US" sz="2400" dirty="0"/>
              <a:t>)</a:t>
            </a:r>
          </a:p>
          <a:p>
            <a:r>
              <a:rPr lang="en-US" sz="2400" dirty="0"/>
              <a:t>Consequences</a:t>
            </a:r>
            <a:r>
              <a:rPr lang="en-US" sz="2400" b="1" dirty="0">
                <a:solidFill>
                  <a:srgbClr val="C00000"/>
                </a:solidFill>
              </a:rPr>
              <a:t>: break memory protection and isolation in kernels, JavaScript sandboxes, hypervisors, other VMs, trusted execution enclaves (SGX), etc.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lvl="1" indent="0">
              <a:buNone/>
            </a:pPr>
            <a:endParaRPr lang="en-US" sz="2000" dirty="0"/>
          </a:p>
          <a:p>
            <a:endParaRPr lang="en-US" sz="2400" dirty="0"/>
          </a:p>
        </p:txBody>
      </p:sp>
      <p:pic>
        <p:nvPicPr>
          <p:cNvPr id="10" name="Picture 6" descr="Image result for spectre meltdown">
            <a:extLst>
              <a:ext uri="{FF2B5EF4-FFF2-40B4-BE49-F238E27FC236}">
                <a16:creationId xmlns:a16="http://schemas.microsoft.com/office/drawing/2014/main" id="{5E954B20-BA80-744D-98AC-8DC4B19B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526" y="552095"/>
            <a:ext cx="2275625" cy="127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AC719A-8029-9049-AF7C-FDEC76092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07" y="4509918"/>
            <a:ext cx="5695089" cy="1005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484F81-11B7-154C-8A41-06E56C707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684" y="5291651"/>
            <a:ext cx="5428467" cy="10475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6240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5D29E2-BE89-428B-B7DC-A88C8F7C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47095" y="3116926"/>
            <a:ext cx="9081652" cy="280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Suppose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unsigned int x </a:t>
            </a:r>
            <a:r>
              <a:rPr lang="en-US" sz="2000" dirty="0"/>
              <a:t>comes from an untrusted caller</a:t>
            </a:r>
          </a:p>
          <a:p>
            <a:pPr lvl="1">
              <a:buClr>
                <a:prstClr val="black"/>
              </a:buClr>
            </a:pP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/>
              <a:t>Execution without speculation is safe:</a:t>
            </a:r>
          </a:p>
          <a:p>
            <a:pPr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array2[array1[x]*4096] </a:t>
            </a:r>
            <a:r>
              <a:rPr lang="en-US" sz="2000" dirty="0">
                <a:cs typeface="Courier New" panose="02070309020205020404" pitchFamily="49" charset="0"/>
              </a:rPr>
              <a:t>not evaluated </a:t>
            </a:r>
            <a:r>
              <a:rPr lang="en-US" sz="2000" dirty="0"/>
              <a:t>unless</a:t>
            </a:r>
            <a:r>
              <a:rPr lang="en-US" sz="2000" dirty="0">
                <a:cs typeface="Courier New" panose="02070309020205020404" pitchFamily="49" charset="0"/>
              </a:rPr>
              <a:t>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&lt; array1_size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 about with speculative execution?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3AD9F-D39C-E84E-B5A6-F6911A2E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Branch Attack (Variant 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E919C-BAF8-6B4C-A74D-F45D2B3968EF}"/>
              </a:ext>
            </a:extLst>
          </p:cNvPr>
          <p:cNvSpPr txBox="1"/>
          <p:nvPr/>
        </p:nvSpPr>
        <p:spPr>
          <a:xfrm>
            <a:off x="1647095" y="1957207"/>
            <a:ext cx="4906107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array2[array1[x]*4096];</a:t>
            </a:r>
          </a:p>
        </p:txBody>
      </p:sp>
    </p:spTree>
    <p:extLst>
      <p:ext uri="{BB962C8B-B14F-4D97-AF65-F5344CB8AC3E}">
        <p14:creationId xmlns:p14="http://schemas.microsoft.com/office/powerpoint/2010/main" val="160677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06EBE63-29DC-094A-9774-A81D708C00CA}"/>
              </a:ext>
            </a:extLst>
          </p:cNvPr>
          <p:cNvSpPr/>
          <p:nvPr/>
        </p:nvSpPr>
        <p:spPr>
          <a:xfrm>
            <a:off x="7240953" y="319041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94A1E1-D835-4644-9273-E5D9277C9004}"/>
              </a:ext>
            </a:extLst>
          </p:cNvPr>
          <p:cNvSpPr/>
          <p:nvPr/>
        </p:nvSpPr>
        <p:spPr>
          <a:xfrm>
            <a:off x="6920112" y="3489423"/>
            <a:ext cx="1414210" cy="248722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F4184-0C5B-1A45-B51A-574D5E841274}"/>
              </a:ext>
            </a:extLst>
          </p:cNvPr>
          <p:cNvSpPr/>
          <p:nvPr/>
        </p:nvSpPr>
        <p:spPr>
          <a:xfrm>
            <a:off x="6934200" y="2262508"/>
            <a:ext cx="2362200" cy="174198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14E58-D460-4C79-9424-7FE4B8071D97}"/>
              </a:ext>
            </a:extLst>
          </p:cNvPr>
          <p:cNvSpPr txBox="1"/>
          <p:nvPr/>
        </p:nvSpPr>
        <p:spPr>
          <a:xfrm>
            <a:off x="1655885" y="3190412"/>
            <a:ext cx="5014240" cy="19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" indent="-6858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2000" b="1" dirty="0"/>
              <a:t>Before attack:</a:t>
            </a:r>
          </a:p>
          <a:p>
            <a:pPr marL="409575" lvl="1" indent="-258763">
              <a:lnSpc>
                <a:spcPct val="90000"/>
              </a:lnSpc>
              <a:spcBef>
                <a:spcPts val="135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Train branch predictor to expect if() is true (e.g. call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&lt;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array1_size</a:t>
            </a:r>
            <a:r>
              <a:rPr lang="en-US" sz="2000" dirty="0"/>
              <a:t>)</a:t>
            </a:r>
          </a:p>
          <a:p>
            <a:pPr marL="409575" lvl="1" indent="-258763">
              <a:lnSpc>
                <a:spcPct val="90000"/>
              </a:lnSpc>
              <a:spcBef>
                <a:spcPts val="135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Evict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array1_size</a:t>
            </a:r>
            <a:r>
              <a:rPr lang="en-US" sz="2000" dirty="0"/>
              <a:t>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array2[]</a:t>
            </a:r>
            <a:r>
              <a:rPr lang="en-US" sz="2000" dirty="0"/>
              <a:t> from cache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647095" y="1957207"/>
            <a:ext cx="4906107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517891-2C8E-4FD6-BF62-0EB1D988B1E5}"/>
              </a:ext>
            </a:extLst>
          </p:cNvPr>
          <p:cNvSpPr txBox="1"/>
          <p:nvPr/>
        </p:nvSpPr>
        <p:spPr>
          <a:xfrm>
            <a:off x="6797046" y="1850297"/>
            <a:ext cx="3855711" cy="41263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 marL="84535">
              <a:tabLst>
                <a:tab pos="385763" algn="l"/>
              </a:tabLs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&amp; Cache Status</a:t>
            </a:r>
          </a:p>
          <a:p>
            <a:pPr marL="84535">
              <a:tabLst>
                <a:tab pos="385763" algn="l"/>
              </a:tabLst>
            </a:pPr>
            <a:endParaRPr lang="en-US" sz="45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array1_size = 00000008</a:t>
            </a:r>
          </a:p>
          <a:p>
            <a:pPr marL="84535">
              <a:tabLst>
                <a:tab pos="385763" algn="l"/>
              </a:tabLst>
            </a:pPr>
            <a:endParaRPr lang="en-US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8 bytes of data (value doesn’t matter)</a:t>
            </a:r>
            <a:b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50" dirty="0">
                <a:cs typeface="Courier New" panose="02070309020205020404" pitchFamily="49" charset="0"/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base+1000:</a:t>
            </a:r>
          </a:p>
          <a:p>
            <a:pPr marL="84535">
              <a:tabLst>
                <a:tab pos="385763" algn="l"/>
              </a:tabLst>
            </a:pPr>
            <a:r>
              <a:rPr lang="en-US" sz="13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09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F1 98 CC 90...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secret)</a:t>
            </a:r>
          </a:p>
          <a:p>
            <a:pPr marL="84535">
              <a:tabLst>
                <a:tab pos="385763" algn="l"/>
              </a:tabLst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array2[ 1*4096]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array2[ 2*4096]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array2[ 3*4096]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array2[ 4*4096]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array2[ 5*4096]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array2[ 6*4096]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array2[ 7*4096]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array2[ 8*4096]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array2[ 9*4096]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A3BBA13-94ED-40F1-A7B5-31CDFD0FE4D1}"/>
              </a:ext>
            </a:extLst>
          </p:cNvPr>
          <p:cNvSpPr/>
          <p:nvPr/>
        </p:nvSpPr>
        <p:spPr>
          <a:xfrm>
            <a:off x="8338690" y="3485161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en-US" sz="13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FC096-4708-4B95-80C9-28835DB15C7C}"/>
              </a:ext>
            </a:extLst>
          </p:cNvPr>
          <p:cNvSpPr txBox="1"/>
          <p:nvPr/>
        </p:nvSpPr>
        <p:spPr>
          <a:xfrm>
            <a:off x="7012352" y="5745819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ym typeface="Wingdings" panose="05000000000000000000" pitchFamily="2" charset="2"/>
              </a:rPr>
              <a:t>  </a:t>
            </a:r>
            <a:endParaRPr 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4F2B4F-96C9-3D4A-88D9-E003A31DDCA9}"/>
              </a:ext>
            </a:extLst>
          </p:cNvPr>
          <p:cNvSpPr txBox="1"/>
          <p:nvPr/>
        </p:nvSpPr>
        <p:spPr>
          <a:xfrm>
            <a:off x="8476486" y="4569626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Contents don’t matter</a:t>
            </a:r>
            <a:endParaRPr lang="en-US" sz="1350" b="1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70364D-8F79-7840-A843-E243E0C056A3}"/>
              </a:ext>
            </a:extLst>
          </p:cNvPr>
          <p:cNvSpPr txBox="1"/>
          <p:nvPr/>
        </p:nvSpPr>
        <p:spPr>
          <a:xfrm>
            <a:off x="8816357" y="5581896"/>
            <a:ext cx="855511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Uncached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A51BA-0590-1045-9678-F5F8B085BC54}"/>
              </a:ext>
            </a:extLst>
          </p:cNvPr>
          <p:cNvSpPr txBox="1"/>
          <p:nvPr/>
        </p:nvSpPr>
        <p:spPr>
          <a:xfrm>
            <a:off x="9814030" y="5581896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FE191A-E5FE-A243-BD14-8B83656B9FB6}"/>
              </a:ext>
            </a:extLst>
          </p:cNvPr>
          <p:cNvSpPr txBox="1"/>
          <p:nvPr/>
        </p:nvSpPr>
        <p:spPr>
          <a:xfrm>
            <a:off x="8476485" y="4800601"/>
            <a:ext cx="22993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only care about cache </a:t>
            </a:r>
            <a:r>
              <a:rPr lang="en-US" sz="1350" b="1" dirty="0"/>
              <a:t>status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7661C-7B3F-FD4D-BCBC-D7FEE6BC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Branch Attack (Variant 1)</a:t>
            </a:r>
          </a:p>
        </p:txBody>
      </p:sp>
    </p:spTree>
    <p:extLst>
      <p:ext uri="{BB962C8B-B14F-4D97-AF65-F5344CB8AC3E}">
        <p14:creationId xmlns:p14="http://schemas.microsoft.com/office/powerpoint/2010/main" val="2097519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8B6A25E-3305-4C5E-AC0D-C2504BDBC9CD}"/>
              </a:ext>
            </a:extLst>
          </p:cNvPr>
          <p:cNvSpPr/>
          <p:nvPr/>
        </p:nvSpPr>
        <p:spPr>
          <a:xfrm>
            <a:off x="6934200" y="2262508"/>
            <a:ext cx="2362200" cy="174198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BF81F9-BE0D-4754-8824-E74D47FAEDCC}"/>
              </a:ext>
            </a:extLst>
          </p:cNvPr>
          <p:cNvSpPr/>
          <p:nvPr/>
        </p:nvSpPr>
        <p:spPr>
          <a:xfrm>
            <a:off x="7240953" y="319041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F5DAA5-2B0D-834E-B7D4-516EA6B4CD99}"/>
              </a:ext>
            </a:extLst>
          </p:cNvPr>
          <p:cNvSpPr/>
          <p:nvPr/>
        </p:nvSpPr>
        <p:spPr>
          <a:xfrm>
            <a:off x="6920112" y="3489423"/>
            <a:ext cx="1414210" cy="248722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647095" y="1957207"/>
            <a:ext cx="4906107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517891-2C8E-4FD6-BF62-0EB1D988B1E5}"/>
              </a:ext>
            </a:extLst>
          </p:cNvPr>
          <p:cNvSpPr txBox="1"/>
          <p:nvPr/>
        </p:nvSpPr>
        <p:spPr>
          <a:xfrm>
            <a:off x="6797046" y="1850297"/>
            <a:ext cx="3855711" cy="41263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 marL="84535">
              <a:tabLst>
                <a:tab pos="385763" algn="l"/>
              </a:tabLs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&amp; Cache Status</a:t>
            </a:r>
          </a:p>
          <a:p>
            <a:pPr marL="84535">
              <a:tabLst>
                <a:tab pos="385763" algn="l"/>
              </a:tabLst>
            </a:pPr>
            <a:endParaRPr lang="en-US" sz="45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array1_size = 00000008</a:t>
            </a:r>
          </a:p>
          <a:p>
            <a:pPr marL="84535">
              <a:tabLst>
                <a:tab pos="385763" algn="l"/>
              </a:tabLst>
            </a:pPr>
            <a:endParaRPr lang="en-US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8 bytes of data (value doesn’t matter)</a:t>
            </a:r>
            <a:b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50" dirty="0">
                <a:cs typeface="Courier New" panose="02070309020205020404" pitchFamily="49" charset="0"/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base+1000:</a:t>
            </a:r>
          </a:p>
          <a:p>
            <a:pPr marL="84535">
              <a:tabLst>
                <a:tab pos="385763" algn="l"/>
              </a:tabLst>
            </a:pPr>
            <a:r>
              <a:rPr lang="en-US" sz="13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09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F1 98 CC 90...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secret)</a:t>
            </a:r>
          </a:p>
          <a:p>
            <a:pPr marL="84535">
              <a:tabLst>
                <a:tab pos="385763" algn="l"/>
              </a:tabLst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array2[ 1*4096]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array2[ 2*4096]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array2[ 3*4096]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array2[ 4*4096]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array2[ 5*4096]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array2[ 6*4096]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array2[ 7*4096]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array2[ 8*4096]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array2[ 9*4096]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A3BBA13-94ED-40F1-A7B5-31CDFD0FE4D1}"/>
              </a:ext>
            </a:extLst>
          </p:cNvPr>
          <p:cNvSpPr/>
          <p:nvPr/>
        </p:nvSpPr>
        <p:spPr>
          <a:xfrm>
            <a:off x="8338690" y="3485161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FE77D-E388-49B5-85DF-D5262D54140F}"/>
              </a:ext>
            </a:extLst>
          </p:cNvPr>
          <p:cNvSpPr txBox="1"/>
          <p:nvPr/>
        </p:nvSpPr>
        <p:spPr>
          <a:xfrm>
            <a:off x="8476486" y="4569626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Contents don’t matter</a:t>
            </a:r>
            <a:endParaRPr lang="en-US" sz="1350" b="1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EEF3B6-D8F1-40BB-8657-68B80A9FCAEE}"/>
              </a:ext>
            </a:extLst>
          </p:cNvPr>
          <p:cNvSpPr txBox="1"/>
          <p:nvPr/>
        </p:nvSpPr>
        <p:spPr>
          <a:xfrm>
            <a:off x="8816357" y="5581896"/>
            <a:ext cx="855511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Uncached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57E7F0-53CE-4076-8DC7-C42B62FDC4F8}"/>
              </a:ext>
            </a:extLst>
          </p:cNvPr>
          <p:cNvSpPr txBox="1"/>
          <p:nvPr/>
        </p:nvSpPr>
        <p:spPr>
          <a:xfrm>
            <a:off x="9814030" y="5581896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FC096-4708-4B95-80C9-28835DB15C7C}"/>
              </a:ext>
            </a:extLst>
          </p:cNvPr>
          <p:cNvSpPr txBox="1"/>
          <p:nvPr/>
        </p:nvSpPr>
        <p:spPr>
          <a:xfrm>
            <a:off x="7012352" y="5745819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ym typeface="Wingdings" panose="05000000000000000000" pitchFamily="2" charset="2"/>
              </a:rPr>
              <a:t>  </a:t>
            </a:r>
            <a:endParaRPr 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67612-DFD5-464F-BA38-A61B90E7873A}"/>
              </a:ext>
            </a:extLst>
          </p:cNvPr>
          <p:cNvSpPr txBox="1"/>
          <p:nvPr/>
        </p:nvSpPr>
        <p:spPr>
          <a:xfrm>
            <a:off x="8476485" y="4800601"/>
            <a:ext cx="22993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only care about cache </a:t>
            </a:r>
            <a:r>
              <a:rPr lang="en-US" sz="1350" b="1" dirty="0"/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AB21C-B94B-7A43-AFFC-F4DFC012ABA7}"/>
              </a:ext>
            </a:extLst>
          </p:cNvPr>
          <p:cNvSpPr txBox="1"/>
          <p:nvPr/>
        </p:nvSpPr>
        <p:spPr>
          <a:xfrm>
            <a:off x="1676401" y="3124201"/>
            <a:ext cx="4757277" cy="306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Attacker calls victim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=1000</a:t>
            </a:r>
          </a:p>
          <a:p>
            <a:pPr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Speculative exec while waiting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array1_size:</a:t>
            </a:r>
            <a:endParaRPr lang="en-US" sz="2000" dirty="0"/>
          </a:p>
          <a:p>
            <a:pPr marL="630936" lvl="2" indent="-137160"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Predict that if() is true</a:t>
            </a:r>
          </a:p>
          <a:p>
            <a:pPr marL="630936" lvl="2" indent="-137160"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Read address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2000" dirty="0"/>
              <a:t> base +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)  </a:t>
            </a:r>
            <a:br>
              <a:rPr lang="en-US" sz="2000" dirty="0"/>
            </a:br>
            <a:r>
              <a:rPr lang="en-US" sz="2000" dirty="0"/>
              <a:t>  (using out-of-bounds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cs typeface="Courier New" panose="02070309020205020404" pitchFamily="49" charset="0"/>
              </a:rPr>
              <a:t>=1000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/>
              <a:t> </a:t>
            </a:r>
          </a:p>
          <a:p>
            <a:pPr marL="630936" lvl="2" indent="-137160"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Read returns secret byte 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US" sz="2000" dirty="0"/>
              <a:t>  </a:t>
            </a:r>
            <a:br>
              <a:rPr lang="en-US" sz="2000" dirty="0"/>
            </a:br>
            <a:r>
              <a:rPr lang="en-US" sz="2000" dirty="0"/>
              <a:t>  (in cache ⇒  fast 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CC31C0-7211-6845-8F8D-820E870D897C}"/>
              </a:ext>
            </a:extLst>
          </p:cNvPr>
          <p:cNvSpPr/>
          <p:nvPr/>
        </p:nvSpPr>
        <p:spPr>
          <a:xfrm>
            <a:off x="7175679" y="3086639"/>
            <a:ext cx="381000" cy="3710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C93A45-DAD8-5C4D-9EB1-6B919CFACE50}"/>
              </a:ext>
            </a:extLst>
          </p:cNvPr>
          <p:cNvCxnSpPr>
            <a:cxnSpLocks/>
          </p:cNvCxnSpPr>
          <p:nvPr/>
        </p:nvCxnSpPr>
        <p:spPr>
          <a:xfrm flipH="1">
            <a:off x="9525000" y="2322796"/>
            <a:ext cx="533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3">
            <a:extLst>
              <a:ext uri="{FF2B5EF4-FFF2-40B4-BE49-F238E27FC236}">
                <a16:creationId xmlns:a16="http://schemas.microsoft.com/office/drawing/2014/main" id="{00BFA390-3C3B-C04D-8E8A-FD5696DA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Conditional Branch Attack (Variant 1)</a:t>
            </a:r>
          </a:p>
        </p:txBody>
      </p:sp>
    </p:spTree>
    <p:extLst>
      <p:ext uri="{BB962C8B-B14F-4D97-AF65-F5344CB8AC3E}">
        <p14:creationId xmlns:p14="http://schemas.microsoft.com/office/powerpoint/2010/main" val="179815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9EA036-EFA7-AD4F-9A2F-C1BF0449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in Modern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7455408" cy="3849624"/>
          </a:xfrm>
        </p:spPr>
        <p:txBody>
          <a:bodyPr>
            <a:noAutofit/>
          </a:bodyPr>
          <a:lstStyle/>
          <a:p>
            <a:r>
              <a:rPr lang="en-US" sz="2400" dirty="0"/>
              <a:t>Process cannot read memory of another process</a:t>
            </a:r>
          </a:p>
          <a:p>
            <a:r>
              <a:rPr lang="en-US" sz="2400" dirty="0"/>
              <a:t>User-level code cannot read memory of the OS kernel</a:t>
            </a:r>
          </a:p>
          <a:p>
            <a:r>
              <a:rPr lang="en-US" sz="2400" dirty="0"/>
              <a:t>JavaScript cannot read memory of the Web browser outside its sandbox</a:t>
            </a:r>
          </a:p>
          <a:p>
            <a:r>
              <a:rPr lang="en-US" sz="2400" dirty="0"/>
              <a:t>Virtual machine cannot read memory of another virtual machine</a:t>
            </a:r>
          </a:p>
          <a:p>
            <a:r>
              <a:rPr lang="en-US" sz="2400" dirty="0"/>
              <a:t>Code outside an SGX enclave cannot read memory protected by SGX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9047E8-29F6-F740-A3E2-3FC07F45C6AE}"/>
                  </a:ext>
                </a:extLst>
              </p14:cNvPr>
              <p14:cNvContentPartPr/>
              <p14:nvPr/>
            </p14:nvContentPartPr>
            <p14:xfrm>
              <a:off x="2364480" y="2377296"/>
              <a:ext cx="2664720" cy="67268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9047E8-29F6-F740-A3E2-3FC07F45C6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4480" y="2197795"/>
                <a:ext cx="2844360" cy="426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C20293-E8DC-9F45-B0AC-F7D3A324911A}"/>
                  </a:ext>
                </a:extLst>
              </p14:cNvPr>
              <p14:cNvContentPartPr/>
              <p14:nvPr/>
            </p14:nvContentPartPr>
            <p14:xfrm>
              <a:off x="3475800" y="2878374"/>
              <a:ext cx="2528760" cy="5822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C20293-E8DC-9F45-B0AC-F7D3A3249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5809" y="2698676"/>
                <a:ext cx="2708383" cy="417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83AD58-E766-8246-8BBC-B9766C2FD3BD}"/>
                  </a:ext>
                </a:extLst>
              </p14:cNvPr>
              <p14:cNvContentPartPr/>
              <p14:nvPr/>
            </p14:nvContentPartPr>
            <p14:xfrm>
              <a:off x="2779309" y="3357721"/>
              <a:ext cx="2432975" cy="5822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83AD58-E766-8246-8BBC-B9766C2FD3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9319" y="3178023"/>
                <a:ext cx="2612595" cy="417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D7A53C-34A4-2546-BD4F-76EC310697E3}"/>
                  </a:ext>
                </a:extLst>
              </p14:cNvPr>
              <p14:cNvContentPartPr/>
              <p14:nvPr/>
            </p14:nvContentPartPr>
            <p14:xfrm>
              <a:off x="5183642" y="5132080"/>
              <a:ext cx="2884320" cy="62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D7A53C-34A4-2546-BD4F-76EC310697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3631" y="4951040"/>
                <a:ext cx="3063982" cy="424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A7D974-4D9F-F542-A128-EB1DDBA3E3DE}"/>
                  </a:ext>
                </a:extLst>
              </p14:cNvPr>
              <p14:cNvContentPartPr/>
              <p14:nvPr/>
            </p14:nvContentPartPr>
            <p14:xfrm>
              <a:off x="3492720" y="4277304"/>
              <a:ext cx="2616840" cy="97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A7D974-4D9F-F542-A128-EB1DDBA3E3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2720" y="4097664"/>
                <a:ext cx="2796480" cy="4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350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647095" y="1957207"/>
            <a:ext cx="4906107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20C8C4-26F1-7D4E-99FA-90D786053C54}"/>
              </a:ext>
            </a:extLst>
          </p:cNvPr>
          <p:cNvSpPr/>
          <p:nvPr/>
        </p:nvSpPr>
        <p:spPr>
          <a:xfrm>
            <a:off x="6934200" y="2262508"/>
            <a:ext cx="2362200" cy="174198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5E5E45-6BBC-B145-B9CC-C75C3EA25B1C}"/>
              </a:ext>
            </a:extLst>
          </p:cNvPr>
          <p:cNvSpPr/>
          <p:nvPr/>
        </p:nvSpPr>
        <p:spPr>
          <a:xfrm>
            <a:off x="7240953" y="319041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F07266-2F32-D042-98B0-B41B4D734AC3}"/>
              </a:ext>
            </a:extLst>
          </p:cNvPr>
          <p:cNvSpPr/>
          <p:nvPr/>
        </p:nvSpPr>
        <p:spPr>
          <a:xfrm>
            <a:off x="6920112" y="3489423"/>
            <a:ext cx="1414210" cy="248722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40F84-D5CB-E74B-949D-D5F0116F7C6C}"/>
              </a:ext>
            </a:extLst>
          </p:cNvPr>
          <p:cNvSpPr txBox="1"/>
          <p:nvPr/>
        </p:nvSpPr>
        <p:spPr>
          <a:xfrm>
            <a:off x="6797046" y="1850297"/>
            <a:ext cx="3855711" cy="41263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 marL="84535">
              <a:tabLst>
                <a:tab pos="385763" algn="l"/>
              </a:tabLs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&amp; Cache Status</a:t>
            </a:r>
          </a:p>
          <a:p>
            <a:pPr marL="84535">
              <a:tabLst>
                <a:tab pos="385763" algn="l"/>
              </a:tabLst>
            </a:pPr>
            <a:endParaRPr lang="en-US" sz="45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array1_size = 00000008</a:t>
            </a:r>
          </a:p>
          <a:p>
            <a:pPr marL="84535">
              <a:tabLst>
                <a:tab pos="385763" algn="l"/>
              </a:tabLst>
            </a:pPr>
            <a:endParaRPr lang="en-US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8 bytes of data (value doesn’t matter)</a:t>
            </a:r>
            <a:b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50" dirty="0">
                <a:cs typeface="Courier New" panose="02070309020205020404" pitchFamily="49" charset="0"/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base+1000:</a:t>
            </a:r>
          </a:p>
          <a:p>
            <a:pPr marL="84535">
              <a:tabLst>
                <a:tab pos="385763" algn="l"/>
              </a:tabLst>
            </a:pPr>
            <a:r>
              <a:rPr lang="en-US" sz="13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09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F1 98 CC 90...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secret)</a:t>
            </a:r>
          </a:p>
          <a:p>
            <a:pPr marL="84535">
              <a:tabLst>
                <a:tab pos="385763" algn="l"/>
              </a:tabLst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array2[ 1*4096]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array2[ 2*4096]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array2[ 3*4096]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array2[ 4*4096]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array2[ 5*4096]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array2[ 6*4096]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array2[ 7*4096]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array2[ 8*4096]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array2[ 9*4096]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78729B2B-7E53-AC46-9F21-D83D5A9579FE}"/>
              </a:ext>
            </a:extLst>
          </p:cNvPr>
          <p:cNvSpPr/>
          <p:nvPr/>
        </p:nvSpPr>
        <p:spPr>
          <a:xfrm>
            <a:off x="8338690" y="3485161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A8F27-5BFA-8E4B-A7D9-EEA7506E8A9C}"/>
              </a:ext>
            </a:extLst>
          </p:cNvPr>
          <p:cNvSpPr txBox="1"/>
          <p:nvPr/>
        </p:nvSpPr>
        <p:spPr>
          <a:xfrm>
            <a:off x="8476486" y="4569626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Contents don’t matter</a:t>
            </a:r>
            <a:endParaRPr lang="en-US" sz="135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A59E6-448D-9647-8A87-9C51BAF86F67}"/>
              </a:ext>
            </a:extLst>
          </p:cNvPr>
          <p:cNvSpPr txBox="1"/>
          <p:nvPr/>
        </p:nvSpPr>
        <p:spPr>
          <a:xfrm>
            <a:off x="8816357" y="5581896"/>
            <a:ext cx="855511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Uncached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4BF51D-CA15-7847-B32D-4ACC9A1930C8}"/>
              </a:ext>
            </a:extLst>
          </p:cNvPr>
          <p:cNvSpPr txBox="1"/>
          <p:nvPr/>
        </p:nvSpPr>
        <p:spPr>
          <a:xfrm>
            <a:off x="9814030" y="5581896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6791B-8046-244A-A9E4-ACD02016466E}"/>
              </a:ext>
            </a:extLst>
          </p:cNvPr>
          <p:cNvSpPr txBox="1"/>
          <p:nvPr/>
        </p:nvSpPr>
        <p:spPr>
          <a:xfrm>
            <a:off x="7012352" y="5745819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ym typeface="Wingdings" panose="05000000000000000000" pitchFamily="2" charset="2"/>
              </a:rPr>
              <a:t>  </a:t>
            </a:r>
            <a:endParaRPr 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A3B744-CADF-DF4C-AB2D-0292658BEB65}"/>
              </a:ext>
            </a:extLst>
          </p:cNvPr>
          <p:cNvSpPr txBox="1"/>
          <p:nvPr/>
        </p:nvSpPr>
        <p:spPr>
          <a:xfrm>
            <a:off x="8476485" y="4800601"/>
            <a:ext cx="24201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only care about cache </a:t>
            </a:r>
            <a:r>
              <a:rPr lang="en-US" sz="1350" b="1" dirty="0"/>
              <a:t>status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56AE195-6389-6244-B6D4-7EAAFAEDCB54}"/>
              </a:ext>
            </a:extLst>
          </p:cNvPr>
          <p:cNvSpPr/>
          <p:nvPr/>
        </p:nvSpPr>
        <p:spPr>
          <a:xfrm>
            <a:off x="7175679" y="3086639"/>
            <a:ext cx="381000" cy="3710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AFC3B-689C-1647-A311-F425D4252F3B}"/>
              </a:ext>
            </a:extLst>
          </p:cNvPr>
          <p:cNvSpPr/>
          <p:nvPr/>
        </p:nvSpPr>
        <p:spPr>
          <a:xfrm>
            <a:off x="6954179" y="5235836"/>
            <a:ext cx="1421085" cy="174364"/>
          </a:xfrm>
          <a:prstGeom prst="rect">
            <a:avLst/>
          </a:prstGeom>
          <a:solidFill>
            <a:srgbClr val="FFFF00">
              <a:alpha val="28000"/>
            </a:srgbClr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A59E110-0208-704B-8DD2-FC6D2425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Conditional Branch Attack (Variant 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2134C-6275-F544-9ED9-C943B5B7FA9B}"/>
              </a:ext>
            </a:extLst>
          </p:cNvPr>
          <p:cNvSpPr txBox="1"/>
          <p:nvPr/>
        </p:nvSpPr>
        <p:spPr>
          <a:xfrm>
            <a:off x="1676401" y="3124201"/>
            <a:ext cx="5105402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Attacker calls victim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=1000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…</a:t>
            </a:r>
          </a:p>
          <a:p>
            <a:pPr marL="173736" lvl="1" indent="-137160"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Request mem at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</a:t>
            </a:r>
            <a:r>
              <a:rPr lang="en-US" sz="2000" dirty="0"/>
              <a:t> base +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US" sz="2000" dirty="0"/>
              <a:t>*4096)</a:t>
            </a:r>
          </a:p>
          <a:p>
            <a:pPr marL="173736" lvl="1" indent="-137160"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Bring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array2[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*4096]</a:t>
            </a:r>
            <a:r>
              <a:rPr lang="en-US" sz="2000" dirty="0"/>
              <a:t> into the cache</a:t>
            </a:r>
          </a:p>
          <a:p>
            <a:pPr marL="173736" lvl="1" indent="-137160"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Realize if() is false, discard speculative work</a:t>
            </a:r>
          </a:p>
          <a:p>
            <a:pPr marL="36576" lvl="1"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Finish operation and return to caller</a:t>
            </a:r>
          </a:p>
        </p:txBody>
      </p:sp>
    </p:spTree>
    <p:extLst>
      <p:ext uri="{BB962C8B-B14F-4D97-AF65-F5344CB8AC3E}">
        <p14:creationId xmlns:p14="http://schemas.microsoft.com/office/powerpoint/2010/main" val="157260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647095" y="1957207"/>
            <a:ext cx="4906107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20C8C4-26F1-7D4E-99FA-90D786053C54}"/>
              </a:ext>
            </a:extLst>
          </p:cNvPr>
          <p:cNvSpPr/>
          <p:nvPr/>
        </p:nvSpPr>
        <p:spPr>
          <a:xfrm>
            <a:off x="6934200" y="2262508"/>
            <a:ext cx="2362200" cy="174198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5E5E45-6BBC-B145-B9CC-C75C3EA25B1C}"/>
              </a:ext>
            </a:extLst>
          </p:cNvPr>
          <p:cNvSpPr/>
          <p:nvPr/>
        </p:nvSpPr>
        <p:spPr>
          <a:xfrm>
            <a:off x="7240953" y="319041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F07266-2F32-D042-98B0-B41B4D734AC3}"/>
              </a:ext>
            </a:extLst>
          </p:cNvPr>
          <p:cNvSpPr/>
          <p:nvPr/>
        </p:nvSpPr>
        <p:spPr>
          <a:xfrm>
            <a:off x="6920112" y="3489423"/>
            <a:ext cx="1414210" cy="248722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40F84-D5CB-E74B-949D-D5F0116F7C6C}"/>
              </a:ext>
            </a:extLst>
          </p:cNvPr>
          <p:cNvSpPr txBox="1"/>
          <p:nvPr/>
        </p:nvSpPr>
        <p:spPr>
          <a:xfrm>
            <a:off x="6797046" y="1850297"/>
            <a:ext cx="3855711" cy="41263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 marL="84535">
              <a:tabLst>
                <a:tab pos="385763" algn="l"/>
              </a:tabLs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&amp; Cache Status</a:t>
            </a:r>
          </a:p>
          <a:p>
            <a:pPr marL="84535">
              <a:tabLst>
                <a:tab pos="385763" algn="l"/>
              </a:tabLst>
            </a:pPr>
            <a:endParaRPr lang="en-US" sz="45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array1_size = 00000008</a:t>
            </a:r>
          </a:p>
          <a:p>
            <a:pPr marL="84535">
              <a:tabLst>
                <a:tab pos="385763" algn="l"/>
              </a:tabLst>
            </a:pPr>
            <a:endParaRPr lang="en-US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8 bytes of data (value doesn’t matter)</a:t>
            </a:r>
            <a:b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50" dirty="0">
                <a:cs typeface="Courier New" panose="02070309020205020404" pitchFamily="49" charset="0"/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base+1000:</a:t>
            </a:r>
          </a:p>
          <a:p>
            <a:pPr marL="84535">
              <a:tabLst>
                <a:tab pos="385763" algn="l"/>
              </a:tabLst>
            </a:pPr>
            <a:r>
              <a:rPr lang="en-US" sz="13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09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F1 98 CC 90...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secret)</a:t>
            </a:r>
          </a:p>
          <a:p>
            <a:pPr marL="84535">
              <a:tabLst>
                <a:tab pos="385763" algn="l"/>
              </a:tabLst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array2[ 1*4096]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array2[ 2*4096]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array2[ 3*4096]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array2[ 4*4096]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array2[ 5*4096]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array2[ 6*4096]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array2[ 7*4096]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array2[ 8*4096]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array2[ 9*4096]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78729B2B-7E53-AC46-9F21-D83D5A9579FE}"/>
              </a:ext>
            </a:extLst>
          </p:cNvPr>
          <p:cNvSpPr/>
          <p:nvPr/>
        </p:nvSpPr>
        <p:spPr>
          <a:xfrm>
            <a:off x="8338690" y="3485161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CA8F27-5BFA-8E4B-A7D9-EEA7506E8A9C}"/>
              </a:ext>
            </a:extLst>
          </p:cNvPr>
          <p:cNvSpPr txBox="1"/>
          <p:nvPr/>
        </p:nvSpPr>
        <p:spPr>
          <a:xfrm>
            <a:off x="8476486" y="4569626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Contents don’t matter</a:t>
            </a:r>
            <a:endParaRPr lang="en-US" sz="1350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DA59E6-448D-9647-8A87-9C51BAF86F67}"/>
              </a:ext>
            </a:extLst>
          </p:cNvPr>
          <p:cNvSpPr txBox="1"/>
          <p:nvPr/>
        </p:nvSpPr>
        <p:spPr>
          <a:xfrm>
            <a:off x="8816357" y="5581896"/>
            <a:ext cx="855511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Uncached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4BF51D-CA15-7847-B32D-4ACC9A1930C8}"/>
              </a:ext>
            </a:extLst>
          </p:cNvPr>
          <p:cNvSpPr txBox="1"/>
          <p:nvPr/>
        </p:nvSpPr>
        <p:spPr>
          <a:xfrm>
            <a:off x="9814030" y="5581896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6791B-8046-244A-A9E4-ACD02016466E}"/>
              </a:ext>
            </a:extLst>
          </p:cNvPr>
          <p:cNvSpPr txBox="1"/>
          <p:nvPr/>
        </p:nvSpPr>
        <p:spPr>
          <a:xfrm>
            <a:off x="7012352" y="5745819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ym typeface="Wingdings" panose="05000000000000000000" pitchFamily="2" charset="2"/>
              </a:rPr>
              <a:t>  </a:t>
            </a:r>
            <a:endParaRPr 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A3B744-CADF-DF4C-AB2D-0292658BEB65}"/>
              </a:ext>
            </a:extLst>
          </p:cNvPr>
          <p:cNvSpPr txBox="1"/>
          <p:nvPr/>
        </p:nvSpPr>
        <p:spPr>
          <a:xfrm>
            <a:off x="8476485" y="4800601"/>
            <a:ext cx="24201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only care about cache </a:t>
            </a:r>
            <a:r>
              <a:rPr lang="en-US" sz="1350" b="1" dirty="0"/>
              <a:t>status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56AE195-6389-6244-B6D4-7EAAFAEDCB54}"/>
              </a:ext>
            </a:extLst>
          </p:cNvPr>
          <p:cNvSpPr/>
          <p:nvPr/>
        </p:nvSpPr>
        <p:spPr>
          <a:xfrm>
            <a:off x="7175679" y="3086639"/>
            <a:ext cx="381000" cy="3710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AFC3B-689C-1647-A311-F425D4252F3B}"/>
              </a:ext>
            </a:extLst>
          </p:cNvPr>
          <p:cNvSpPr/>
          <p:nvPr/>
        </p:nvSpPr>
        <p:spPr>
          <a:xfrm>
            <a:off x="6954179" y="5235836"/>
            <a:ext cx="1421085" cy="174364"/>
          </a:xfrm>
          <a:prstGeom prst="rect">
            <a:avLst/>
          </a:prstGeom>
          <a:solidFill>
            <a:srgbClr val="FFFF00">
              <a:alpha val="28000"/>
            </a:srgbClr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EA59E110-0208-704B-8DD2-FC6D2425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Conditional Branch Attack (Variant 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2134C-6275-F544-9ED9-C943B5B7FA9B}"/>
              </a:ext>
            </a:extLst>
          </p:cNvPr>
          <p:cNvSpPr txBox="1"/>
          <p:nvPr/>
        </p:nvSpPr>
        <p:spPr>
          <a:xfrm>
            <a:off x="1676401" y="3124201"/>
            <a:ext cx="5105402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Attacker calls victim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=1000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…</a:t>
            </a:r>
          </a:p>
          <a:p>
            <a:pPr marL="285750" indent="-285750"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Measures read time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/>
              <a:t>4096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2000" dirty="0">
                <a:cs typeface="Courier New" panose="02070309020205020404" pitchFamily="49" charset="0"/>
              </a:rPr>
              <a:t>for all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000" dirty="0"/>
          </a:p>
          <a:p>
            <a:pPr marL="285750" indent="-285750"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Read for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US" sz="2000" dirty="0"/>
              <a:t> is fast (because cached!), reveals the value of the secret byte</a:t>
            </a:r>
          </a:p>
          <a:p>
            <a:pPr marL="285750" indent="-285750"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Repeat with many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 (10KB/s)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5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77D7ED-41F3-49AE-8709-F04DBBBB2E63}"/>
              </a:ext>
            </a:extLst>
          </p:cNvPr>
          <p:cNvSpPr/>
          <p:nvPr/>
        </p:nvSpPr>
        <p:spPr>
          <a:xfrm>
            <a:off x="3419018" y="3778480"/>
            <a:ext cx="2299157" cy="1903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A0210E-8553-4C1B-A987-4F5DCF35ADEA}"/>
              </a:ext>
            </a:extLst>
          </p:cNvPr>
          <p:cNvSpPr/>
          <p:nvPr/>
        </p:nvSpPr>
        <p:spPr>
          <a:xfrm>
            <a:off x="2615201" y="3778480"/>
            <a:ext cx="577256" cy="1903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E6545-D74F-494F-9871-9946885E28D0}"/>
              </a:ext>
            </a:extLst>
          </p:cNvPr>
          <p:cNvSpPr txBox="1"/>
          <p:nvPr/>
        </p:nvSpPr>
        <p:spPr>
          <a:xfrm>
            <a:off x="1743026" y="3169847"/>
            <a:ext cx="36954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350" dirty="0"/>
              <a:t> will be in-bounds on training passes,</a:t>
            </a:r>
            <a:br>
              <a:rPr lang="en-US" sz="1350" dirty="0"/>
            </a:br>
            <a:r>
              <a:rPr lang="en-US" sz="1350" dirty="0"/>
              <a:t>and out-of-bounds on attack passes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C35FF-39BA-42C4-B172-366865E7C7CE}"/>
              </a:ext>
            </a:extLst>
          </p:cNvPr>
          <p:cNvSpPr txBox="1"/>
          <p:nvPr/>
        </p:nvSpPr>
        <p:spPr>
          <a:xfrm>
            <a:off x="5281409" y="2779920"/>
            <a:ext cx="49721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JIT thinks this check ensures 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350" dirty="0"/>
              <a:t> &lt; 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350" dirty="0"/>
              <a:t>, so it omits bounds check in next line.  Separate code evicts 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350" dirty="0"/>
              <a:t> for attack passes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50DE23-A157-4F24-94E7-5D49D634D093}"/>
              </a:ext>
            </a:extLst>
          </p:cNvPr>
          <p:cNvSpPr/>
          <p:nvPr/>
        </p:nvSpPr>
        <p:spPr>
          <a:xfrm>
            <a:off x="3192459" y="3999611"/>
            <a:ext cx="2713597" cy="1903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A78F0-D594-4249-93CE-37AA9866150E}"/>
              </a:ext>
            </a:extLst>
          </p:cNvPr>
          <p:cNvSpPr txBox="1"/>
          <p:nvPr/>
        </p:nvSpPr>
        <p:spPr>
          <a:xfrm>
            <a:off x="6346810" y="3590991"/>
            <a:ext cx="37235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Do the out-of-bounds read on attack passes!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BF0D5D-2869-4771-8501-DE840964BE91}"/>
              </a:ext>
            </a:extLst>
          </p:cNvPr>
          <p:cNvSpPr/>
          <p:nvPr/>
        </p:nvSpPr>
        <p:spPr>
          <a:xfrm>
            <a:off x="6182349" y="4190589"/>
            <a:ext cx="1845247" cy="1903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53870-FD8D-49DD-82B1-60EFE44133A5}"/>
              </a:ext>
            </a:extLst>
          </p:cNvPr>
          <p:cNvSpPr txBox="1"/>
          <p:nvPr/>
        </p:nvSpPr>
        <p:spPr>
          <a:xfrm>
            <a:off x="5771117" y="5062925"/>
            <a:ext cx="53016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Keeps the JIT from adding unwanted bounds checks on the next line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0473340-9889-48D3-B3D1-4EECE5104C87}"/>
              </a:ext>
            </a:extLst>
          </p:cNvPr>
          <p:cNvSpPr/>
          <p:nvPr/>
        </p:nvSpPr>
        <p:spPr>
          <a:xfrm>
            <a:off x="3717908" y="4404375"/>
            <a:ext cx="1966124" cy="1903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D1AB1C-EB14-4AE0-A08C-FFD756ACE8D7}"/>
              </a:ext>
            </a:extLst>
          </p:cNvPr>
          <p:cNvSpPr txBox="1"/>
          <p:nvPr/>
        </p:nvSpPr>
        <p:spPr>
          <a:xfrm>
            <a:off x="4777475" y="5429186"/>
            <a:ext cx="38761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Leak out-of-bounds read result into cache state!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54E2C5-DFD3-44A7-84D9-290739E1A31C}"/>
              </a:ext>
            </a:extLst>
          </p:cNvPr>
          <p:cNvSpPr/>
          <p:nvPr/>
        </p:nvSpPr>
        <p:spPr>
          <a:xfrm>
            <a:off x="2347542" y="4404375"/>
            <a:ext cx="1037334" cy="1903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9971E8-8358-4371-BFC9-246666247866}"/>
              </a:ext>
            </a:extLst>
          </p:cNvPr>
          <p:cNvSpPr txBox="1"/>
          <p:nvPr/>
        </p:nvSpPr>
        <p:spPr>
          <a:xfrm>
            <a:off x="2036288" y="4984169"/>
            <a:ext cx="26948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Need to use the result so the operations aren’t optimized away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01C948-6A63-462F-972F-0C8DDC735C6C}"/>
              </a:ext>
            </a:extLst>
          </p:cNvPr>
          <p:cNvSpPr txBox="1"/>
          <p:nvPr/>
        </p:nvSpPr>
        <p:spPr>
          <a:xfrm>
            <a:off x="8204325" y="4463609"/>
            <a:ext cx="21477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“|0” is a JS optimizer trick </a:t>
            </a:r>
            <a:br>
              <a:rPr lang="en-US" sz="1350" dirty="0"/>
            </a:br>
            <a:r>
              <a:rPr lang="en-US" sz="1350" dirty="0"/>
              <a:t>(makes result an integer)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573A6A-92E4-45E8-9E01-B4D0DFD41E3B}"/>
              </a:ext>
            </a:extLst>
          </p:cNvPr>
          <p:cNvCxnSpPr>
            <a:cxnSpLocks/>
          </p:cNvCxnSpPr>
          <p:nvPr/>
        </p:nvCxnSpPr>
        <p:spPr>
          <a:xfrm flipH="1" flipV="1">
            <a:off x="2649738" y="3596182"/>
            <a:ext cx="133212" cy="15150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33248D-0B65-45D4-9146-814868A188F6}"/>
              </a:ext>
            </a:extLst>
          </p:cNvPr>
          <p:cNvCxnSpPr>
            <a:cxnSpLocks/>
          </p:cNvCxnSpPr>
          <p:nvPr/>
        </p:nvCxnSpPr>
        <p:spPr>
          <a:xfrm flipV="1">
            <a:off x="5472594" y="3460611"/>
            <a:ext cx="383727" cy="31787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797C44-7EF3-4301-85DE-65B9EF24F912}"/>
              </a:ext>
            </a:extLst>
          </p:cNvPr>
          <p:cNvCxnSpPr>
            <a:cxnSpLocks/>
          </p:cNvCxnSpPr>
          <p:nvPr/>
        </p:nvCxnSpPr>
        <p:spPr>
          <a:xfrm flipV="1">
            <a:off x="5906610" y="3823003"/>
            <a:ext cx="501605" cy="21410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C8625EC-141C-4223-AE59-3F0EEC55A19C}"/>
              </a:ext>
            </a:extLst>
          </p:cNvPr>
          <p:cNvSpPr/>
          <p:nvPr/>
        </p:nvSpPr>
        <p:spPr>
          <a:xfrm>
            <a:off x="8227567" y="4190589"/>
            <a:ext cx="261277" cy="1903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B88EA4-E6CB-4B3D-8FC2-2E0F6775EE65}"/>
              </a:ext>
            </a:extLst>
          </p:cNvPr>
          <p:cNvCxnSpPr>
            <a:cxnSpLocks/>
          </p:cNvCxnSpPr>
          <p:nvPr/>
        </p:nvCxnSpPr>
        <p:spPr>
          <a:xfrm>
            <a:off x="8471787" y="4387394"/>
            <a:ext cx="203932" cy="10324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22A5F0-6E6E-4A1F-B7CB-C3CBF5087C04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876372" y="4523251"/>
            <a:ext cx="1545556" cy="5396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B6A1C1F-37FD-40F8-BA79-A69DB5C70157}"/>
              </a:ext>
            </a:extLst>
          </p:cNvPr>
          <p:cNvCxnSpPr>
            <a:cxnSpLocks/>
          </p:cNvCxnSpPr>
          <p:nvPr/>
        </p:nvCxnSpPr>
        <p:spPr>
          <a:xfrm flipH="1" flipV="1">
            <a:off x="4367061" y="4603988"/>
            <a:ext cx="663143" cy="8649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9C2D65-F50F-4AC2-BA1A-02AE59FA56EB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2866210" y="4594715"/>
            <a:ext cx="161606" cy="43555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51A167-DD8D-459B-893D-93F30BF6F786}"/>
              </a:ext>
            </a:extLst>
          </p:cNvPr>
          <p:cNvSpPr/>
          <p:nvPr/>
        </p:nvSpPr>
        <p:spPr>
          <a:xfrm>
            <a:off x="4367059" y="4196346"/>
            <a:ext cx="1312866" cy="1903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F8F3FA-82BA-4E97-84E9-DC6EA4D4D00D}"/>
              </a:ext>
            </a:extLst>
          </p:cNvPr>
          <p:cNvSpPr/>
          <p:nvPr/>
        </p:nvSpPr>
        <p:spPr>
          <a:xfrm>
            <a:off x="2141555" y="3739010"/>
            <a:ext cx="711949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(index &lt; </a:t>
            </a:r>
            <a:r>
              <a:rPr lang="en-US" sz="13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simpleByteArray.length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index = </a:t>
            </a:r>
            <a:r>
              <a:rPr lang="en-US" sz="13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simpleByteArray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 | 0];</a:t>
            </a:r>
          </a:p>
          <a:p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index = (((index * TABLE1_STRIDE)|0) &amp; (TABLE1_BYTES-1))|0;</a:t>
            </a:r>
          </a:p>
          <a:p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localJunk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^= </a:t>
            </a:r>
            <a:r>
              <a:rPr lang="en-US" sz="13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probeTable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[index|0]|0;</a:t>
            </a:r>
          </a:p>
          <a:p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00B392-460D-4082-AF48-AA2F3F28F7B1}"/>
              </a:ext>
            </a:extLst>
          </p:cNvPr>
          <p:cNvSpPr txBox="1"/>
          <p:nvPr/>
        </p:nvSpPr>
        <p:spPr>
          <a:xfrm>
            <a:off x="5076574" y="4691139"/>
            <a:ext cx="35770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4096 bytes = memory page size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71B948F-098F-4BF1-9903-F9238B62E01A}"/>
              </a:ext>
            </a:extLst>
          </p:cNvPr>
          <p:cNvCxnSpPr>
            <a:cxnSpLocks/>
          </p:cNvCxnSpPr>
          <p:nvPr/>
        </p:nvCxnSpPr>
        <p:spPr>
          <a:xfrm flipH="1" flipV="1">
            <a:off x="5679441" y="4343489"/>
            <a:ext cx="207131" cy="41642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51BB4F6-1361-4993-ACF4-1B3DC006F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7419" y="1807603"/>
            <a:ext cx="10365564" cy="930977"/>
          </a:xfrm>
        </p:spPr>
        <p:txBody>
          <a:bodyPr>
            <a:noAutofit/>
          </a:bodyPr>
          <a:lstStyle/>
          <a:p>
            <a:r>
              <a:rPr lang="en-US" dirty="0"/>
              <a:t>Browsers run JavaScript from untrusted websites, JIT compiler inserts bounds checks on array accesses</a:t>
            </a:r>
          </a:p>
          <a:p>
            <a:r>
              <a:rPr lang="en-US" dirty="0"/>
              <a:t>Speculative execution runs through safety checks…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84B2C44-EC27-447F-A8BE-B8DE91601FD5}"/>
              </a:ext>
            </a:extLst>
          </p:cNvPr>
          <p:cNvSpPr txBox="1">
            <a:spLocks/>
          </p:cNvSpPr>
          <p:nvPr/>
        </p:nvSpPr>
        <p:spPr>
          <a:xfrm>
            <a:off x="722328" y="6024654"/>
            <a:ext cx="10915747" cy="411396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Evict length/</a:t>
            </a:r>
            <a:r>
              <a:rPr lang="en-US" sz="1800" dirty="0" err="1"/>
              <a:t>probeTable</a:t>
            </a:r>
            <a:r>
              <a:rPr lang="en-US" sz="1800" dirty="0"/>
              <a:t> from JavaScript (easy), then use timing to detect newly-cached location in </a:t>
            </a:r>
            <a:r>
              <a:rPr lang="en-US" sz="1800" dirty="0" err="1"/>
              <a:t>probeTable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4B5236-61B9-3440-98BB-1BB8DC10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Violating JavaScript Sandbox</a:t>
            </a:r>
          </a:p>
        </p:txBody>
      </p:sp>
    </p:spTree>
    <p:extLst>
      <p:ext uri="{BB962C8B-B14F-4D97-AF65-F5344CB8AC3E}">
        <p14:creationId xmlns:p14="http://schemas.microsoft.com/office/powerpoint/2010/main" val="42782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/>
      <p:bldP spid="26" grpId="0" animBg="1"/>
      <p:bldP spid="42" grpId="0" animBg="1"/>
      <p:bldP spid="2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488" y="1854097"/>
            <a:ext cx="8760657" cy="43613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Indirect branches can go anywhere, e.g.,  </a:t>
            </a:r>
            <a:r>
              <a:rPr lang="en-US" sz="2400" dirty="0" err="1">
                <a:cs typeface="Courier New" panose="02070309020205020404" pitchFamily="49" charset="0"/>
              </a:rPr>
              <a:t>jmp</a:t>
            </a:r>
            <a:r>
              <a:rPr lang="en-US" sz="2400" dirty="0">
                <a:cs typeface="Courier New" panose="02070309020205020404" pitchFamily="49" charset="0"/>
              </a:rPr>
              <a:t>[</a:t>
            </a:r>
            <a:r>
              <a:rPr lang="en-US" sz="2400" dirty="0" err="1">
                <a:cs typeface="Courier New" panose="02070309020205020404" pitchFamily="49" charset="0"/>
              </a:rPr>
              <a:t>rax</a:t>
            </a:r>
            <a:r>
              <a:rPr lang="en-US" sz="2400" dirty="0"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sz="2000" dirty="0"/>
              <a:t>If destination is delayed, CPU guesses and proceeds speculatively</a:t>
            </a:r>
          </a:p>
          <a:p>
            <a:pPr lvl="1"/>
            <a:r>
              <a:rPr lang="en-US" sz="2000" dirty="0"/>
              <a:t>Find an indirect </a:t>
            </a:r>
            <a:r>
              <a:rPr lang="en-US" sz="2000" dirty="0" err="1"/>
              <a:t>jmp</a:t>
            </a:r>
            <a:r>
              <a:rPr lang="en-US" sz="2000" dirty="0"/>
              <a:t> with attacker-controlled register(s), then cause </a:t>
            </a:r>
            <a:r>
              <a:rPr lang="en-US" sz="2000" dirty="0" err="1"/>
              <a:t>mispredict</a:t>
            </a:r>
            <a:r>
              <a:rPr lang="en-US" sz="2000" dirty="0"/>
              <a:t> to a useful ‘gadget’   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lvl="1" indent="0">
              <a:buNone/>
            </a:pPr>
            <a:r>
              <a:rPr lang="en-US" sz="2000" dirty="0">
                <a:latin typeface="Courier" pitchFamily="2" charset="0"/>
                <a:cs typeface="Courier New" panose="02070309020205020404" pitchFamily="49" charset="0"/>
              </a:rPr>
              <a:t>  y = array2[array1[x]*4096]; 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sz="2400" dirty="0"/>
              <a:t>Attack steps:</a:t>
            </a:r>
          </a:p>
          <a:p>
            <a:pPr lvl="1"/>
            <a:r>
              <a:rPr lang="en-US" sz="2000" b="1" u="sng" dirty="0"/>
              <a:t>Mistrain</a:t>
            </a:r>
            <a:r>
              <a:rPr lang="en-US" sz="2000" b="1" dirty="0"/>
              <a:t> </a:t>
            </a:r>
            <a:r>
              <a:rPr lang="en-US" sz="2000" dirty="0"/>
              <a:t>branch prediction so speculative execution will go to gadget</a:t>
            </a:r>
          </a:p>
          <a:p>
            <a:pPr lvl="1"/>
            <a:r>
              <a:rPr lang="en-US" sz="2000" b="1" u="sng" dirty="0"/>
              <a:t>Evict</a:t>
            </a:r>
            <a:r>
              <a:rPr lang="en-US" sz="2000" dirty="0"/>
              <a:t> address [</a:t>
            </a:r>
            <a:r>
              <a:rPr lang="en-US" sz="2000" dirty="0" err="1"/>
              <a:t>rax</a:t>
            </a:r>
            <a:r>
              <a:rPr lang="en-US" sz="2000" dirty="0"/>
              <a:t>] from cache to cause speculative execution</a:t>
            </a:r>
          </a:p>
          <a:p>
            <a:pPr lvl="1"/>
            <a:r>
              <a:rPr lang="en-US" sz="2000" b="1" u="sng" dirty="0"/>
              <a:t>Execute</a:t>
            </a:r>
            <a:r>
              <a:rPr lang="en-US" sz="2000" dirty="0"/>
              <a:t> victim so it runs gadget speculatively</a:t>
            </a:r>
          </a:p>
          <a:p>
            <a:pPr lvl="1"/>
            <a:r>
              <a:rPr lang="en-US" sz="2000" b="1" u="sng" dirty="0"/>
              <a:t>Detect</a:t>
            </a:r>
            <a:r>
              <a:rPr lang="en-US" sz="2000" dirty="0"/>
              <a:t> change in cache state to infer memory contents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Branches (Variant 2)</a:t>
            </a:r>
          </a:p>
        </p:txBody>
      </p:sp>
    </p:spTree>
    <p:extLst>
      <p:ext uri="{BB962C8B-B14F-4D97-AF65-F5344CB8AC3E}">
        <p14:creationId xmlns:p14="http://schemas.microsoft.com/office/powerpoint/2010/main" val="216734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A93EC4F-D252-7548-9E77-5F9300DC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1179576"/>
            <a:ext cx="9297734" cy="271576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E0024F-5602-E447-85BC-261E4DE3AC84}"/>
              </a:ext>
            </a:extLst>
          </p:cNvPr>
          <p:cNvSpPr txBox="1"/>
          <p:nvPr/>
        </p:nvSpPr>
        <p:spPr>
          <a:xfrm>
            <a:off x="4553712" y="6117336"/>
            <a:ext cx="7194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therecord.media</a:t>
            </a:r>
            <a:r>
              <a:rPr lang="en-US" sz="1600" i="1" dirty="0"/>
              <a:t>/first-fully-weaponized-</a:t>
            </a:r>
            <a:r>
              <a:rPr lang="en-US" sz="1600" i="1" dirty="0" err="1"/>
              <a:t>spectre</a:t>
            </a:r>
            <a:r>
              <a:rPr lang="en-US" sz="1600" i="1" dirty="0"/>
              <a:t>-exploit-discovered-online/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3DE35-BB7C-3942-85F9-5E1F5BF5DCB2}"/>
              </a:ext>
            </a:extLst>
          </p:cNvPr>
          <p:cNvSpPr txBox="1"/>
          <p:nvPr/>
        </p:nvSpPr>
        <p:spPr>
          <a:xfrm>
            <a:off x="10182392" y="1207008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March 1,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FBEB1-7395-D44B-AA90-FC2D6AA69FA2}"/>
              </a:ext>
            </a:extLst>
          </p:cNvPr>
          <p:cNvSpPr txBox="1"/>
          <p:nvPr/>
        </p:nvSpPr>
        <p:spPr>
          <a:xfrm>
            <a:off x="1060704" y="4110780"/>
            <a:ext cx="4184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dump /</a:t>
            </a:r>
            <a:r>
              <a:rPr lang="en-US" sz="2000" dirty="0" err="1"/>
              <a:t>etc</a:t>
            </a:r>
            <a:r>
              <a:rPr lang="en-US" sz="2000" dirty="0"/>
              <a:t>/shadow password file</a:t>
            </a:r>
          </a:p>
        </p:txBody>
      </p:sp>
    </p:spTree>
    <p:extLst>
      <p:ext uri="{BB962C8B-B14F-4D97-AF65-F5344CB8AC3E}">
        <p14:creationId xmlns:p14="http://schemas.microsoft.com/office/powerpoint/2010/main" val="3208350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FF416D-6D05-A84C-8F8F-06FF9384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</a:t>
            </a:r>
            <a:r>
              <a:rPr lang="en-US" dirty="0" err="1"/>
              <a:t>Spectre</a:t>
            </a:r>
            <a:r>
              <a:rPr lang="en-US" dirty="0"/>
              <a:t>: Restore Cache State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361CD-C46C-D349-B7C7-631481AE0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326582" cy="3849624"/>
          </a:xfrm>
        </p:spPr>
        <p:txBody>
          <a:bodyPr>
            <a:normAutofit/>
          </a:bodyPr>
          <a:lstStyle/>
          <a:p>
            <a:pPr marL="0" indent="0">
              <a:spcBef>
                <a:spcPts val="2376"/>
              </a:spcBef>
              <a:buNone/>
            </a:pPr>
            <a:r>
              <a:rPr lang="en-US" sz="2400" b="1" dirty="0"/>
              <a:t>Idea:</a:t>
            </a:r>
            <a:r>
              <a:rPr lang="en-US" sz="2400" dirty="0"/>
              <a:t>  fully restore cache state when speculation fails   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sz="2400" dirty="0"/>
              <a:t>Insecure! Speculative execution can have observable side effects beyond the cache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BCEBB-15C9-9148-85D4-11954420D701}"/>
              </a:ext>
            </a:extLst>
          </p:cNvPr>
          <p:cNvSpPr txBox="1"/>
          <p:nvPr/>
        </p:nvSpPr>
        <p:spPr>
          <a:xfrm>
            <a:off x="1189893" y="4036886"/>
            <a:ext cx="4906107" cy="13234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array1[x];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do_something_observable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6CAA7B1-3115-A745-9257-3D4AFB40289C}"/>
              </a:ext>
            </a:extLst>
          </p:cNvPr>
          <p:cNvCxnSpPr>
            <a:cxnSpLocks/>
          </p:cNvCxnSpPr>
          <p:nvPr/>
        </p:nvCxnSpPr>
        <p:spPr>
          <a:xfrm flipH="1">
            <a:off x="6095999" y="482692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8201F4-C308-5F42-A68C-BBC3965B006C}"/>
              </a:ext>
            </a:extLst>
          </p:cNvPr>
          <p:cNvSpPr/>
          <p:nvPr/>
        </p:nvSpPr>
        <p:spPr>
          <a:xfrm>
            <a:off x="6794054" y="4500912"/>
            <a:ext cx="4719073" cy="6857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8788" indent="-458788"/>
            <a:r>
              <a:rPr lang="en-US" dirty="0">
                <a:solidFill>
                  <a:schemeClr val="tx1"/>
                </a:solidFill>
              </a:rPr>
              <a:t>occupy a bus (detectable from another core),</a:t>
            </a:r>
          </a:p>
          <a:p>
            <a:r>
              <a:rPr lang="en-US" dirty="0">
                <a:solidFill>
                  <a:schemeClr val="tx1"/>
                </a:solidFill>
              </a:rPr>
              <a:t>or cause EM radiation</a:t>
            </a:r>
          </a:p>
        </p:txBody>
      </p:sp>
    </p:spTree>
    <p:extLst>
      <p:ext uri="{BB962C8B-B14F-4D97-AF65-F5344CB8AC3E}">
        <p14:creationId xmlns:p14="http://schemas.microsoft.com/office/powerpoint/2010/main" val="2289585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FF416D-6D05-A84C-8F8F-06FF9384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</a:t>
            </a:r>
            <a:r>
              <a:rPr lang="en-US" dirty="0" err="1"/>
              <a:t>Spectre</a:t>
            </a:r>
            <a:r>
              <a:rPr lang="en-US" dirty="0"/>
              <a:t>: Remove All Branches?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78B2D2-0B8D-6248-A8DE-8396825C6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14525"/>
            <a:ext cx="4500134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00DF0C-E22A-6B40-9FF9-4A74B4D28A72}"/>
              </a:ext>
            </a:extLst>
          </p:cNvPr>
          <p:cNvSpPr txBox="1"/>
          <p:nvPr/>
        </p:nvSpPr>
        <p:spPr>
          <a:xfrm>
            <a:off x="1159676" y="2545516"/>
            <a:ext cx="41024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DOOM with no branches: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one frame every ~7 hours</a:t>
            </a:r>
          </a:p>
        </p:txBody>
      </p:sp>
    </p:spTree>
    <p:extLst>
      <p:ext uri="{BB962C8B-B14F-4D97-AF65-F5344CB8AC3E}">
        <p14:creationId xmlns:p14="http://schemas.microsoft.com/office/powerpoint/2010/main" val="3906332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FF416D-6D05-A84C-8F8F-06FF9384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Mitigating </a:t>
            </a:r>
            <a:r>
              <a:rPr lang="en-US" dirty="0" err="1"/>
              <a:t>Spectre</a:t>
            </a:r>
            <a:r>
              <a:rPr lang="en-US" dirty="0"/>
              <a:t>: Stop Speculation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2A942-4468-6F4A-A604-267D464F7279}"/>
              </a:ext>
            </a:extLst>
          </p:cNvPr>
          <p:cNvSpPr txBox="1"/>
          <p:nvPr/>
        </p:nvSpPr>
        <p:spPr>
          <a:xfrm>
            <a:off x="7657870" y="1969561"/>
            <a:ext cx="4112950" cy="8617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LFENCE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>
                <a:cs typeface="Courier New" panose="02070309020205020404" pitchFamily="49" charset="0"/>
              </a:rPr>
              <a:t>// processor instruction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 array1[x]*4096 ];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A976CD-FC98-794C-A8A9-4C992BE2D808}"/>
              </a:ext>
            </a:extLst>
          </p:cNvPr>
          <p:cNvSpPr/>
          <p:nvPr/>
        </p:nvSpPr>
        <p:spPr>
          <a:xfrm>
            <a:off x="1100050" y="4714501"/>
            <a:ext cx="7994074" cy="575460"/>
          </a:xfrm>
          <a:prstGeom prst="rect">
            <a:avLst/>
          </a:prstGeom>
          <a:solidFill>
            <a:srgbClr val="E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AE6DFA-A11E-174B-8D02-EEAA6983B2FC}"/>
              </a:ext>
            </a:extLst>
          </p:cNvPr>
          <p:cNvSpPr/>
          <p:nvPr/>
        </p:nvSpPr>
        <p:spPr>
          <a:xfrm>
            <a:off x="1100050" y="5327855"/>
            <a:ext cx="7994073" cy="932099"/>
          </a:xfrm>
          <a:prstGeom prst="rect">
            <a:avLst/>
          </a:prstGeom>
          <a:solidFill>
            <a:srgbClr val="E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CA1FA7-EC55-A848-97D2-D086078BCA9B}"/>
              </a:ext>
            </a:extLst>
          </p:cNvPr>
          <p:cNvSpPr/>
          <p:nvPr/>
        </p:nvSpPr>
        <p:spPr>
          <a:xfrm>
            <a:off x="1100050" y="3729813"/>
            <a:ext cx="7994074" cy="923478"/>
          </a:xfrm>
          <a:prstGeom prst="rect">
            <a:avLst/>
          </a:prstGeom>
          <a:solidFill>
            <a:srgbClr val="E6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BE711C-F88A-0A4A-8D58-6AC7653C76B8}"/>
              </a:ext>
            </a:extLst>
          </p:cNvPr>
          <p:cNvSpPr txBox="1">
            <a:spLocks/>
          </p:cNvSpPr>
          <p:nvPr/>
        </p:nvSpPr>
        <p:spPr>
          <a:xfrm>
            <a:off x="1001460" y="4017260"/>
            <a:ext cx="2617732" cy="263924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6" lvl="1" indent="0">
              <a:buNone/>
            </a:pPr>
            <a:r>
              <a:rPr lang="en-US" sz="1600" dirty="0"/>
              <a:t>Insert LFENCEs manually?</a:t>
            </a:r>
            <a:endParaRPr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E13582-2792-D54E-9698-41372E2715B4}"/>
              </a:ext>
            </a:extLst>
          </p:cNvPr>
          <p:cNvSpPr txBox="1">
            <a:spLocks/>
          </p:cNvSpPr>
          <p:nvPr/>
        </p:nvSpPr>
        <p:spPr>
          <a:xfrm>
            <a:off x="3668459" y="3823712"/>
            <a:ext cx="5675045" cy="726948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6" lvl="1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Often millions of control flow paths</a:t>
            </a:r>
          </a:p>
          <a:p>
            <a:pPr marL="150876" lvl="1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Too confusing - speculation runs 188++ instructions, crosses modules</a:t>
            </a:r>
          </a:p>
          <a:p>
            <a:pPr marL="150876" lvl="1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Too risky – miss one and attacker can read entire process memory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CF3BBE-4924-3546-BB75-17274E620329}"/>
              </a:ext>
            </a:extLst>
          </p:cNvPr>
          <p:cNvSpPr txBox="1">
            <a:spLocks/>
          </p:cNvSpPr>
          <p:nvPr/>
        </p:nvSpPr>
        <p:spPr>
          <a:xfrm>
            <a:off x="1001460" y="4809957"/>
            <a:ext cx="2815172" cy="263924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6" lvl="1" indent="0">
              <a:buNone/>
            </a:pPr>
            <a:r>
              <a:rPr lang="en-US" sz="1600" dirty="0"/>
              <a:t>Put LFENCES everywhere?</a:t>
            </a:r>
            <a:endParaRPr lang="en-US" sz="1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4C3761C-D384-2D4A-8131-F8D4D70D7A15}"/>
              </a:ext>
            </a:extLst>
          </p:cNvPr>
          <p:cNvSpPr txBox="1">
            <a:spLocks/>
          </p:cNvSpPr>
          <p:nvPr/>
        </p:nvSpPr>
        <p:spPr>
          <a:xfrm>
            <a:off x="3661468" y="4754158"/>
            <a:ext cx="5264793" cy="430786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6" lvl="1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Abysmal performance - LFENCE is </a:t>
            </a:r>
            <a:r>
              <a:rPr lang="en-US" sz="1400" u="sng" dirty="0">
                <a:solidFill>
                  <a:schemeClr val="tx1"/>
                </a:solidFill>
              </a:rPr>
              <a:t>very</a:t>
            </a:r>
            <a:r>
              <a:rPr lang="en-US" sz="1400" dirty="0">
                <a:solidFill>
                  <a:schemeClr val="tx1"/>
                </a:solidFill>
              </a:rPr>
              <a:t> slow</a:t>
            </a:r>
          </a:p>
          <a:p>
            <a:pPr marL="150876" lvl="1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Not in binary libraries, compiler-created code patterns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38D65A9-6E68-CD4E-B039-D2C6CB5C54EB}"/>
              </a:ext>
            </a:extLst>
          </p:cNvPr>
          <p:cNvSpPr txBox="1">
            <a:spLocks/>
          </p:cNvSpPr>
          <p:nvPr/>
        </p:nvSpPr>
        <p:spPr>
          <a:xfrm>
            <a:off x="1001460" y="5582136"/>
            <a:ext cx="2617732" cy="263924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0876" lvl="1" indent="0">
              <a:buNone/>
            </a:pPr>
            <a:r>
              <a:rPr lang="en-US" sz="1600" dirty="0"/>
              <a:t>Insert by smart compiler?</a:t>
            </a:r>
            <a:endParaRPr lang="en-US" sz="1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BE402F1-F0EE-F543-9515-D59A4F8AF362}"/>
              </a:ext>
            </a:extLst>
          </p:cNvPr>
          <p:cNvSpPr txBox="1">
            <a:spLocks/>
          </p:cNvSpPr>
          <p:nvPr/>
        </p:nvSpPr>
        <p:spPr bwMode="auto">
          <a:xfrm>
            <a:off x="3348472" y="5336475"/>
            <a:ext cx="5745651" cy="92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9pPr>
          </a:lstStyle>
          <a:p>
            <a:pPr marL="150876" lvl="1" indent="0">
              <a:buNone/>
            </a:pPr>
            <a:r>
              <a:rPr lang="en-US" sz="1400" kern="0" dirty="0">
                <a:solidFill>
                  <a:schemeClr val="tx1"/>
                </a:solidFill>
              </a:rPr>
              <a:t>     Protect only known bad patterns = unsafe</a:t>
            </a:r>
          </a:p>
          <a:p>
            <a:pPr lvl="1"/>
            <a:r>
              <a:rPr lang="en-US" sz="1400" kern="0" dirty="0">
                <a:solidFill>
                  <a:schemeClr val="tx1"/>
                </a:solidFill>
              </a:rPr>
              <a:t>Microsoft Visual C/C++ </a:t>
            </a:r>
            <a:r>
              <a:rPr lang="en-US" sz="1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Qspectre</a:t>
            </a:r>
            <a:r>
              <a:rPr lang="en-US" sz="1400" kern="0" dirty="0">
                <a:solidFill>
                  <a:schemeClr val="tx1"/>
                </a:solidFill>
              </a:rPr>
              <a:t> unsafe for 13 of 15 tests</a:t>
            </a:r>
          </a:p>
          <a:p>
            <a:pPr marL="173038" indent="0">
              <a:spcBef>
                <a:spcPts val="936"/>
              </a:spcBef>
              <a:buNone/>
            </a:pPr>
            <a:r>
              <a:rPr lang="en-US" sz="1400" kern="0" dirty="0"/>
              <a:t>     ⇒  Protect all potentially exploitable patterns</a:t>
            </a:r>
          </a:p>
        </p:txBody>
      </p:sp>
      <p:sp>
        <p:nvSpPr>
          <p:cNvPr id="19" name="&quot;Not Allowed&quot; Symbol 106">
            <a:extLst>
              <a:ext uri="{FF2B5EF4-FFF2-40B4-BE49-F238E27FC236}">
                <a16:creationId xmlns:a16="http://schemas.microsoft.com/office/drawing/2014/main" id="{17FD89A9-2904-E64C-8659-32B5C2A0520C}"/>
              </a:ext>
            </a:extLst>
          </p:cNvPr>
          <p:cNvSpPr/>
          <p:nvPr/>
        </p:nvSpPr>
        <p:spPr>
          <a:xfrm>
            <a:off x="1712660" y="3941060"/>
            <a:ext cx="612067" cy="517962"/>
          </a:xfrm>
          <a:prstGeom prst="noSmoking">
            <a:avLst>
              <a:gd name="adj" fmla="val 13445"/>
            </a:avLst>
          </a:prstGeom>
          <a:solidFill>
            <a:srgbClr val="FF0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&quot;Not Allowed&quot; Symbol 107">
            <a:extLst>
              <a:ext uri="{FF2B5EF4-FFF2-40B4-BE49-F238E27FC236}">
                <a16:creationId xmlns:a16="http://schemas.microsoft.com/office/drawing/2014/main" id="{B4CD5878-433F-1745-ACEC-AC20B252E665}"/>
              </a:ext>
            </a:extLst>
          </p:cNvPr>
          <p:cNvSpPr/>
          <p:nvPr/>
        </p:nvSpPr>
        <p:spPr>
          <a:xfrm>
            <a:off x="1712660" y="4753502"/>
            <a:ext cx="612067" cy="517962"/>
          </a:xfrm>
          <a:prstGeom prst="noSmoking">
            <a:avLst>
              <a:gd name="adj" fmla="val 13445"/>
            </a:avLst>
          </a:prstGeom>
          <a:solidFill>
            <a:srgbClr val="FF0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3B015E-D038-594B-BE68-2D27EEF78346}"/>
              </a:ext>
            </a:extLst>
          </p:cNvPr>
          <p:cNvGrpSpPr/>
          <p:nvPr/>
        </p:nvGrpSpPr>
        <p:grpSpPr>
          <a:xfrm>
            <a:off x="1712660" y="5489514"/>
            <a:ext cx="612067" cy="565902"/>
            <a:chOff x="555796" y="6074571"/>
            <a:chExt cx="708660" cy="754535"/>
          </a:xfrm>
        </p:grpSpPr>
        <p:sp>
          <p:nvSpPr>
            <p:cNvPr id="22" name="Circle: Hollow 2">
              <a:extLst>
                <a:ext uri="{FF2B5EF4-FFF2-40B4-BE49-F238E27FC236}">
                  <a16:creationId xmlns:a16="http://schemas.microsoft.com/office/drawing/2014/main" id="{F6B0C23C-50FD-F94C-8F42-EC663656C31A}"/>
                </a:ext>
              </a:extLst>
            </p:cNvPr>
            <p:cNvSpPr/>
            <p:nvPr/>
          </p:nvSpPr>
          <p:spPr>
            <a:xfrm>
              <a:off x="555796" y="6074571"/>
              <a:ext cx="708660" cy="682576"/>
            </a:xfrm>
            <a:prstGeom prst="donut">
              <a:avLst>
                <a:gd name="adj" fmla="val 12481"/>
              </a:avLst>
            </a:prstGeom>
            <a:solidFill>
              <a:srgbClr val="FF0000">
                <a:alpha val="2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2362DF-4722-B348-8092-7A32D0DA6570}"/>
                </a:ext>
              </a:extLst>
            </p:cNvPr>
            <p:cNvSpPr/>
            <p:nvPr/>
          </p:nvSpPr>
          <p:spPr>
            <a:xfrm>
              <a:off x="762948" y="6080184"/>
              <a:ext cx="289953" cy="748922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rgbClr val="ED9090"/>
                  </a:solidFill>
                </a:rPr>
                <a:t>✓</a:t>
              </a:r>
            </a:p>
          </p:txBody>
        </p:sp>
      </p:grp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9040A3AC-29A6-954B-8293-FBBBED08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906000" cy="1608196"/>
          </a:xfrm>
        </p:spPr>
        <p:txBody>
          <a:bodyPr>
            <a:normAutofit/>
          </a:bodyPr>
          <a:lstStyle/>
          <a:p>
            <a:pPr marL="0" indent="0">
              <a:spcBef>
                <a:spcPts val="2376"/>
              </a:spcBef>
              <a:buNone/>
            </a:pPr>
            <a:r>
              <a:rPr lang="en-US" sz="2400" b="1" dirty="0"/>
              <a:t>Idea:</a:t>
            </a:r>
            <a:r>
              <a:rPr lang="en-US" sz="2400" dirty="0"/>
              <a:t>  insert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LFENCE</a:t>
            </a:r>
            <a:r>
              <a:rPr lang="en-US" sz="2400" dirty="0"/>
              <a:t> on </a:t>
            </a:r>
            <a:r>
              <a:rPr lang="en-US" sz="2400" u="sng" dirty="0"/>
              <a:t>all</a:t>
            </a:r>
            <a:r>
              <a:rPr lang="en-US" sz="2400" dirty="0"/>
              <a:t> vulnerable code paths   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sz="2400" dirty="0"/>
              <a:t>Efficient, no impact on benchmark software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Transfers blame from CPU to software: “should of put an LFENCE here!”</a:t>
            </a:r>
          </a:p>
        </p:txBody>
      </p:sp>
    </p:spTree>
    <p:extLst>
      <p:ext uri="{BB962C8B-B14F-4D97-AF65-F5344CB8AC3E}">
        <p14:creationId xmlns:p14="http://schemas.microsoft.com/office/powerpoint/2010/main" val="255661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 build="p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16" y="1875296"/>
            <a:ext cx="5059358" cy="4175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F7D651-3D6E-F642-87E3-E5494FDB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Meltdown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270D4-27BF-D549-8428-1111F15F6AF8}"/>
              </a:ext>
            </a:extLst>
          </p:cNvPr>
          <p:cNvSpPr/>
          <p:nvPr/>
        </p:nvSpPr>
        <p:spPr>
          <a:xfrm>
            <a:off x="6857108" y="2508915"/>
            <a:ext cx="42680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  </a:t>
            </a:r>
            <a:r>
              <a:rPr lang="en-US" sz="2000" dirty="0" err="1"/>
              <a:t>raise_exception</a:t>
            </a:r>
            <a:r>
              <a:rPr lang="en-US" sz="2000" dirty="0"/>
              <a:t>();</a:t>
            </a:r>
          </a:p>
          <a:p>
            <a:r>
              <a:rPr lang="en-US" sz="2000" dirty="0"/>
              <a:t>2  // the line below is never reached </a:t>
            </a:r>
          </a:p>
          <a:p>
            <a:r>
              <a:rPr lang="en-US" sz="2000" dirty="0"/>
              <a:t>3  access(</a:t>
            </a:r>
            <a:r>
              <a:rPr lang="en-US" sz="2000" dirty="0" err="1"/>
              <a:t>probe_array</a:t>
            </a:r>
            <a:r>
              <a:rPr lang="en-US" sz="2000" dirty="0"/>
              <a:t>[data * 4096]);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C9AD2-3EDA-AC46-AA88-B92BB7DA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108" y="3703053"/>
            <a:ext cx="4268092" cy="157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6A441B-5BE8-544E-9776-692BCA082263}"/>
              </a:ext>
            </a:extLst>
          </p:cNvPr>
          <p:cNvSpPr txBox="1"/>
          <p:nvPr/>
        </p:nvSpPr>
        <p:spPr>
          <a:xfrm>
            <a:off x="6857108" y="2113889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Intuition</a:t>
            </a:r>
          </a:p>
        </p:txBody>
      </p:sp>
    </p:spTree>
    <p:extLst>
      <p:ext uri="{BB962C8B-B14F-4D97-AF65-F5344CB8AC3E}">
        <p14:creationId xmlns:p14="http://schemas.microsoft.com/office/powerpoint/2010/main" val="49980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4550" y="1943101"/>
            <a:ext cx="3429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1 </a:t>
            </a:r>
            <a:r>
              <a:rPr lang="en-US" sz="2000" dirty="0" err="1"/>
              <a:t>rcx</a:t>
            </a:r>
            <a:r>
              <a:rPr lang="en-US" sz="2000" dirty="0"/>
              <a:t> = kernel address </a:t>
            </a:r>
          </a:p>
          <a:p>
            <a:r>
              <a:rPr lang="en-US" sz="2000" dirty="0"/>
              <a:t>2 </a:t>
            </a:r>
            <a:r>
              <a:rPr lang="en-US" sz="2000" dirty="0" err="1"/>
              <a:t>rbx</a:t>
            </a:r>
            <a:r>
              <a:rPr lang="en-US" sz="2000" dirty="0"/>
              <a:t> = probe array </a:t>
            </a:r>
          </a:p>
          <a:p>
            <a:r>
              <a:rPr lang="en-US" sz="2000" dirty="0"/>
              <a:t>3 retry: </a:t>
            </a:r>
          </a:p>
          <a:p>
            <a:r>
              <a:rPr lang="en-US" sz="2000" dirty="0"/>
              <a:t>4 </a:t>
            </a:r>
            <a:r>
              <a:rPr lang="en-US" sz="2000" dirty="0" err="1"/>
              <a:t>mov</a:t>
            </a:r>
            <a:r>
              <a:rPr lang="en-US" sz="2000" dirty="0"/>
              <a:t> al, byte [</a:t>
            </a:r>
            <a:r>
              <a:rPr lang="en-US" sz="2000" dirty="0" err="1"/>
              <a:t>rcx</a:t>
            </a:r>
            <a:r>
              <a:rPr lang="en-US" sz="2000" dirty="0"/>
              <a:t>] </a:t>
            </a:r>
          </a:p>
          <a:p>
            <a:r>
              <a:rPr lang="en-US" sz="2000" dirty="0"/>
              <a:t>5 </a:t>
            </a:r>
            <a:r>
              <a:rPr lang="en-US" sz="2000" dirty="0" err="1"/>
              <a:t>shl</a:t>
            </a:r>
            <a:r>
              <a:rPr lang="en-US" sz="2000" dirty="0"/>
              <a:t> </a:t>
            </a:r>
            <a:r>
              <a:rPr lang="en-US" sz="2000" dirty="0" err="1"/>
              <a:t>rax</a:t>
            </a:r>
            <a:r>
              <a:rPr lang="en-US" sz="2000" dirty="0"/>
              <a:t>, 0xc </a:t>
            </a:r>
          </a:p>
          <a:p>
            <a:r>
              <a:rPr lang="en-US" sz="2000" dirty="0"/>
              <a:t>6 </a:t>
            </a:r>
            <a:r>
              <a:rPr lang="en-US" sz="2000" dirty="0" err="1"/>
              <a:t>jz</a:t>
            </a:r>
            <a:r>
              <a:rPr lang="en-US" sz="2000" dirty="0"/>
              <a:t> retry </a:t>
            </a:r>
          </a:p>
          <a:p>
            <a:r>
              <a:rPr lang="en-US" sz="2000" dirty="0"/>
              <a:t>7 </a:t>
            </a:r>
            <a:r>
              <a:rPr lang="en-US" sz="2000" dirty="0" err="1"/>
              <a:t>mov</a:t>
            </a:r>
            <a:r>
              <a:rPr lang="en-US" sz="2000" dirty="0"/>
              <a:t> </a:t>
            </a:r>
            <a:r>
              <a:rPr lang="en-US" sz="2000" dirty="0" err="1"/>
              <a:t>rbx</a:t>
            </a:r>
            <a:r>
              <a:rPr lang="en-US" sz="2000" dirty="0"/>
              <a:t>, qword [</a:t>
            </a:r>
            <a:r>
              <a:rPr lang="en-US" sz="2000" dirty="0" err="1"/>
              <a:t>rbx</a:t>
            </a:r>
            <a:r>
              <a:rPr lang="en-US" sz="2000" dirty="0"/>
              <a:t> + </a:t>
            </a:r>
            <a:r>
              <a:rPr lang="en-US" sz="2000" dirty="0" err="1"/>
              <a:t>rax</a:t>
            </a:r>
            <a:r>
              <a:rPr lang="en-US" sz="2000" dirty="0"/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2895600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Access privileged memory</a:t>
            </a: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 flipV="1">
            <a:off x="5355327" y="3066486"/>
            <a:ext cx="569223" cy="29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20106" y="3352800"/>
            <a:ext cx="2451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Multiply by page size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6142" y="3376920"/>
            <a:ext cx="770785" cy="220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61702" y="4180006"/>
            <a:ext cx="2857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Read from an attacker’s (unprivileged) array at (secret value) * 2</a:t>
            </a:r>
            <a:r>
              <a:rPr lang="en-US" sz="2000" baseline="30000" dirty="0"/>
              <a:t>12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015282" y="3995661"/>
            <a:ext cx="770785" cy="220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59002" y="2085098"/>
            <a:ext cx="2459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Retry reading privileged memory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4876801" y="2408262"/>
            <a:ext cx="1047749" cy="258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FA24AF-4296-444B-95CC-269895843590}"/>
              </a:ext>
            </a:extLst>
          </p:cNvPr>
          <p:cNvSpPr txBox="1"/>
          <p:nvPr/>
        </p:nvSpPr>
        <p:spPr>
          <a:xfrm>
            <a:off x="2720106" y="5490377"/>
            <a:ext cx="6793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Attacker times accessing [</a:t>
            </a:r>
            <a:r>
              <a:rPr lang="en-US" sz="2000" dirty="0" err="1"/>
              <a:t>rbx</a:t>
            </a:r>
            <a:r>
              <a:rPr lang="en-US" sz="2000" dirty="0"/>
              <a:t> + </a:t>
            </a:r>
            <a:r>
              <a:rPr lang="en-US" sz="2000" dirty="0" err="1"/>
              <a:t>rax</a:t>
            </a:r>
            <a:r>
              <a:rPr lang="en-US" sz="2000" dirty="0"/>
              <a:t>]  for different values of </a:t>
            </a:r>
            <a:r>
              <a:rPr lang="en-US" sz="2000" dirty="0" err="1"/>
              <a:t>rax</a:t>
            </a:r>
            <a:endParaRPr lang="en-US" sz="2000" dirty="0"/>
          </a:p>
          <a:p>
            <a:r>
              <a:rPr lang="en-US" sz="2000" dirty="0"/>
              <a:t>When finds one that loads fast, learns sensitive byte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601897-7F67-9A4F-B173-CD1235B97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Meltdown: Core Spy Code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94111B-FBBF-3049-9ADA-6C99989F5EEE}"/>
              </a:ext>
            </a:extLst>
          </p:cNvPr>
          <p:cNvGrpSpPr/>
          <p:nvPr/>
        </p:nvGrpSpPr>
        <p:grpSpPr>
          <a:xfrm>
            <a:off x="7491764" y="4355345"/>
            <a:ext cx="712800" cy="1002960"/>
            <a:chOff x="7491764" y="4355345"/>
            <a:chExt cx="712800" cy="10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524A9AA-44F9-324E-9D1D-E8D19B99481A}"/>
                    </a:ext>
                  </a:extLst>
                </p14:cNvPr>
                <p14:cNvContentPartPr/>
                <p14:nvPr/>
              </p14:nvContentPartPr>
              <p14:xfrm>
                <a:off x="7491764" y="4355345"/>
                <a:ext cx="707760" cy="100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524A9AA-44F9-324E-9D1D-E8D19B99481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74124" y="4337705"/>
                  <a:ext cx="74340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292FCD7-AB19-2048-8F65-D58AEB0244C9}"/>
                    </a:ext>
                  </a:extLst>
                </p14:cNvPr>
                <p14:cNvContentPartPr/>
                <p14:nvPr/>
              </p14:nvContentPartPr>
              <p14:xfrm>
                <a:off x="8182964" y="4385945"/>
                <a:ext cx="21600" cy="20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292FCD7-AB19-2048-8F65-D58AEB0244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65324" y="4368305"/>
                  <a:ext cx="57240" cy="24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704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9EA036-EFA7-AD4F-9A2F-C1BF0449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in Modern CPUs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Clock speed maxed out</a:t>
            </a:r>
          </a:p>
          <a:p>
            <a:pPr lvl="1"/>
            <a:r>
              <a:rPr lang="en-US" sz="2400" dirty="0"/>
              <a:t>Pentium 4 reached 3.8 GHz in 2004</a:t>
            </a:r>
          </a:p>
          <a:p>
            <a:pPr lvl="1"/>
            <a:r>
              <a:rPr lang="en-US" sz="2400" dirty="0"/>
              <a:t>Memory latency is slow and not improving much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To gain performance, need to do more per cycle…</a:t>
            </a:r>
          </a:p>
          <a:p>
            <a:r>
              <a:rPr lang="en-US" sz="2800" dirty="0"/>
              <a:t>Reduce memory delays: </a:t>
            </a:r>
            <a:r>
              <a:rPr lang="en-US" sz="2800" dirty="0">
                <a:solidFill>
                  <a:srgbClr val="C00000"/>
                </a:solidFill>
              </a:rPr>
              <a:t>caches</a:t>
            </a:r>
          </a:p>
          <a:p>
            <a:r>
              <a:rPr lang="en-US" sz="2800" dirty="0"/>
              <a:t>Work during delays: </a:t>
            </a:r>
            <a:r>
              <a:rPr lang="en-US" sz="2800" dirty="0">
                <a:solidFill>
                  <a:srgbClr val="C00000"/>
                </a:solidFill>
              </a:rPr>
              <a:t>speculative execution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7C578-C8AE-5949-9457-B2A26F4B5D8B}"/>
              </a:ext>
            </a:extLst>
          </p:cNvPr>
          <p:cNvSpPr txBox="1"/>
          <p:nvPr/>
        </p:nvSpPr>
        <p:spPr>
          <a:xfrm>
            <a:off x="5065776" y="5509367"/>
            <a:ext cx="6382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waiting to determine the value of a condition, guess which branch to take, execute, throw out results if guess is wrong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78BA91-CC05-B54A-A2C7-666AC8185BFB}"/>
              </a:ext>
            </a:extLst>
          </p:cNvPr>
          <p:cNvGrpSpPr/>
          <p:nvPr/>
        </p:nvGrpSpPr>
        <p:grpSpPr>
          <a:xfrm>
            <a:off x="7365600" y="5327784"/>
            <a:ext cx="261360" cy="218160"/>
            <a:chOff x="7365600" y="5327784"/>
            <a:chExt cx="2613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AED646-FACE-2743-A539-6AAB22322FAF}"/>
                    </a:ext>
                  </a:extLst>
                </p14:cNvPr>
                <p14:cNvContentPartPr/>
                <p14:nvPr/>
              </p14:nvContentPartPr>
              <p14:xfrm>
                <a:off x="7454160" y="5327784"/>
                <a:ext cx="137160" cy="21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AED646-FACE-2743-A539-6AAB22322F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45520" y="5319144"/>
                  <a:ext cx="154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4CBEDB-D773-7047-A86B-46453D4BD2D9}"/>
                    </a:ext>
                  </a:extLst>
                </p14:cNvPr>
                <p14:cNvContentPartPr/>
                <p14:nvPr/>
              </p14:nvContentPartPr>
              <p14:xfrm>
                <a:off x="7365600" y="5340024"/>
                <a:ext cx="87840" cy="3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4CBEDB-D773-7047-A86B-46453D4BD2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56600" y="5331384"/>
                  <a:ext cx="105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BD86CC-93C2-9A47-9F76-0DDB158B1F85}"/>
                    </a:ext>
                  </a:extLst>
                </p14:cNvPr>
                <p14:cNvContentPartPr/>
                <p14:nvPr/>
              </p14:nvContentPartPr>
              <p14:xfrm>
                <a:off x="7474320" y="5339304"/>
                <a:ext cx="152640" cy="42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BD86CC-93C2-9A47-9F76-0DDB158B1F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65680" y="5330664"/>
                  <a:ext cx="170280" cy="5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797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255C-4BFD-314E-A8EA-4BD5D8F0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Meltdown Mitigation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C824-9D64-8C45-B4C7-CA8C428F6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KAISER/KPTI </a:t>
            </a:r>
            <a:r>
              <a:rPr lang="en-US" sz="2800" dirty="0"/>
              <a:t>(kernel page table isolation):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800" dirty="0"/>
              <a:t>remove kernel memory mapping in user-space processes</a:t>
            </a:r>
          </a:p>
          <a:p>
            <a:pPr lvl="1"/>
            <a:r>
              <a:rPr lang="en-US" sz="2400" dirty="0"/>
              <a:t>Some performance impact</a:t>
            </a:r>
          </a:p>
          <a:p>
            <a:pPr lvl="1"/>
            <a:r>
              <a:rPr lang="en-US" sz="2400" dirty="0"/>
              <a:t>Some kernel memory still needs to be mapped</a:t>
            </a:r>
          </a:p>
        </p:txBody>
      </p:sp>
    </p:spTree>
    <p:extLst>
      <p:ext uri="{BB962C8B-B14F-4D97-AF65-F5344CB8AC3E}">
        <p14:creationId xmlns:p14="http://schemas.microsoft.com/office/powerpoint/2010/main" val="132622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38EF8C-047D-B54B-83DD-93B8F35A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Attacks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D9864-A00D-8F48-8607-F0507116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Autofit/>
          </a:bodyPr>
          <a:lstStyle/>
          <a:p>
            <a:pPr>
              <a:spcBef>
                <a:spcPts val="1176"/>
              </a:spcBef>
            </a:pPr>
            <a:r>
              <a:rPr lang="en-US" sz="2800" b="1" dirty="0"/>
              <a:t>Foreshadow</a:t>
            </a:r>
          </a:p>
          <a:p>
            <a:pPr>
              <a:spcBef>
                <a:spcPts val="1176"/>
              </a:spcBef>
            </a:pPr>
            <a:r>
              <a:rPr lang="en-US" sz="2800" dirty="0"/>
              <a:t>Rogue inflight data load (</a:t>
            </a:r>
            <a:r>
              <a:rPr lang="en-US" sz="2800" b="1" dirty="0"/>
              <a:t>RIDL</a:t>
            </a:r>
            <a:r>
              <a:rPr lang="en-US" sz="2800" dirty="0"/>
              <a:t>) and </a:t>
            </a:r>
            <a:r>
              <a:rPr lang="en-US" sz="2800" b="1" dirty="0"/>
              <a:t>Fallout</a:t>
            </a:r>
          </a:p>
          <a:p>
            <a:pPr>
              <a:spcBef>
                <a:spcPts val="1176"/>
              </a:spcBef>
            </a:pPr>
            <a:r>
              <a:rPr lang="en-US" sz="2800" b="1" dirty="0" err="1"/>
              <a:t>ZombieLoad</a:t>
            </a:r>
            <a:endParaRPr lang="en-US" sz="2800" b="1" dirty="0"/>
          </a:p>
          <a:p>
            <a:pPr>
              <a:spcBef>
                <a:spcPts val="1176"/>
              </a:spcBef>
            </a:pPr>
            <a:r>
              <a:rPr lang="en-US" sz="2800" b="1" dirty="0"/>
              <a:t>Store-to-leak forwarding</a:t>
            </a:r>
          </a:p>
          <a:p>
            <a:pPr marL="0" indent="0">
              <a:spcBef>
                <a:spcPts val="2976"/>
              </a:spcBef>
              <a:buNone/>
            </a:pPr>
            <a:r>
              <a:rPr lang="en-US" sz="2400" dirty="0"/>
              <a:t>All enable reading unauthorized memory (client, cloud, SGX)</a:t>
            </a:r>
          </a:p>
          <a:p>
            <a:pPr marL="0" indent="0">
              <a:spcBef>
                <a:spcPts val="2976"/>
              </a:spcBef>
              <a:buNone/>
            </a:pPr>
            <a:r>
              <a:rPr lang="en-US" sz="2400" dirty="0"/>
              <a:t>Mitigating incurs significant performance costs</a:t>
            </a:r>
          </a:p>
        </p:txBody>
      </p:sp>
    </p:spTree>
    <p:extLst>
      <p:ext uri="{BB962C8B-B14F-4D97-AF65-F5344CB8AC3E}">
        <p14:creationId xmlns:p14="http://schemas.microsoft.com/office/powerpoint/2010/main" val="286568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D27B6E-A81E-47D7-9A4D-550EF9D417AB}"/>
              </a:ext>
            </a:extLst>
          </p:cNvPr>
          <p:cNvSpPr/>
          <p:nvPr/>
        </p:nvSpPr>
        <p:spPr>
          <a:xfrm>
            <a:off x="2886272" y="2628394"/>
            <a:ext cx="3946421" cy="3543299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FEF9E-ACE5-4E49-93C4-294E011CC626}"/>
              </a:ext>
            </a:extLst>
          </p:cNvPr>
          <p:cNvSpPr/>
          <p:nvPr/>
        </p:nvSpPr>
        <p:spPr>
          <a:xfrm>
            <a:off x="765506" y="2612582"/>
            <a:ext cx="1918607" cy="35591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012" y="805093"/>
            <a:ext cx="5389418" cy="951405"/>
          </a:xfr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Caches hold local (fast) copy of recently accessed 64-byte chunks of memory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27B16-DA2C-4B1B-BCDB-A30C25C70D26}"/>
              </a:ext>
            </a:extLst>
          </p:cNvPr>
          <p:cNvSpPr txBox="1"/>
          <p:nvPr/>
        </p:nvSpPr>
        <p:spPr>
          <a:xfrm>
            <a:off x="8287918" y="2590800"/>
            <a:ext cx="1137331" cy="1697006"/>
          </a:xfrm>
          <a:prstGeom prst="rect">
            <a:avLst/>
          </a:prstGeom>
          <a:solidFill>
            <a:srgbClr val="A6E4AD">
              <a:alpha val="85000"/>
            </a:srgb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b="1" dirty="0"/>
              <a:t>MAIN MEMORY</a:t>
            </a:r>
          </a:p>
          <a:p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094A08-52EF-4BBB-8261-ED220E6E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371391"/>
              </p:ext>
            </p:extLst>
          </p:nvPr>
        </p:nvGraphicFramePr>
        <p:xfrm>
          <a:off x="4221327" y="2727960"/>
          <a:ext cx="2478274" cy="3364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724">
                  <a:extLst>
                    <a:ext uri="{9D8B030D-6E8A-4147-A177-3AD203B41FA5}">
                      <a16:colId xmlns:a16="http://schemas.microsoft.com/office/drawing/2014/main" val="1762639685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9481632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0007147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50" b="1" dirty="0"/>
                        <a:t>Set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Addr</a:t>
                      </a:r>
                      <a:endParaRPr lang="en-US" sz="1200" b="1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Cached Data ~64B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46587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F0016280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31C6F4C0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339DD740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614F8480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E3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2C..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9A</a:t>
                      </a:r>
                      <a:r>
                        <a:rPr kumimoji="0" 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F2..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A7..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7448098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71685100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132A4880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2A1C0700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C017E9C0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8F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9C..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C3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D9..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5B..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1287301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311956C0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002D47C0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91507E80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55194040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4E..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C4..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43..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8527079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9B27F8C0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8E771100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A001FB40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317178C0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7F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BC..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58..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8B..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1668015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6618E980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BA0CDB40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89E92C00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090F9C40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F1..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7F..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6F..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1F..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151400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967B9E-5CC5-4CA2-991C-18220E10D6BF}"/>
              </a:ext>
            </a:extLst>
          </p:cNvPr>
          <p:cNvSpPr txBox="1"/>
          <p:nvPr/>
        </p:nvSpPr>
        <p:spPr>
          <a:xfrm>
            <a:off x="890848" y="3628753"/>
            <a:ext cx="1614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cs typeface="Courier New" panose="02070309020205020404" pitchFamily="49" charset="0"/>
              </a:rPr>
              <a:t>Addr</a:t>
            </a:r>
            <a:r>
              <a:rPr lang="en-US" sz="1350" b="1" dirty="0">
                <a:cs typeface="Courier New" panose="02070309020205020404" pitchFamily="49" charset="0"/>
              </a:rPr>
              <a:t>: 2A1C0700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44D1B-45D4-4388-AE94-540FF5AFC7B3}"/>
              </a:ext>
            </a:extLst>
          </p:cNvPr>
          <p:cNvSpPr txBox="1"/>
          <p:nvPr/>
        </p:nvSpPr>
        <p:spPr>
          <a:xfrm>
            <a:off x="901395" y="4081235"/>
            <a:ext cx="1762377" cy="2077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/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Data: 9E</a:t>
            </a:r>
            <a:r>
              <a:rPr lang="en-US" sz="4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C3</a:t>
            </a:r>
            <a:r>
              <a:rPr lang="en-US" sz="7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DA</a:t>
            </a:r>
            <a:r>
              <a:rPr lang="en-US" sz="7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EE</a:t>
            </a:r>
            <a:r>
              <a:rPr lang="en-US" sz="7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B7</a:t>
            </a:r>
            <a:r>
              <a:rPr lang="en-US" sz="7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D3..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5B9C07-B00C-4433-8C72-DA21057101C3}"/>
              </a:ext>
            </a:extLst>
          </p:cNvPr>
          <p:cNvSpPr txBox="1"/>
          <p:nvPr/>
        </p:nvSpPr>
        <p:spPr>
          <a:xfrm>
            <a:off x="890848" y="4441384"/>
            <a:ext cx="16070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cs typeface="Courier New" panose="02070309020205020404" pitchFamily="49" charset="0"/>
              </a:rPr>
              <a:t>Addr</a:t>
            </a:r>
            <a:r>
              <a:rPr lang="en-US" sz="1350" b="1" dirty="0">
                <a:cs typeface="Courier New" panose="02070309020205020404" pitchFamily="49" charset="0"/>
              </a:rPr>
              <a:t>: 132E1340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603EB4-63EA-4441-849C-5775020CBFFE}"/>
              </a:ext>
            </a:extLst>
          </p:cNvPr>
          <p:cNvCxnSpPr>
            <a:cxnSpLocks/>
          </p:cNvCxnSpPr>
          <p:nvPr/>
        </p:nvCxnSpPr>
        <p:spPr>
          <a:xfrm>
            <a:off x="6877579" y="3463674"/>
            <a:ext cx="1234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C475B9-2AAC-4E66-9656-E00C7A9D6C41}"/>
              </a:ext>
            </a:extLst>
          </p:cNvPr>
          <p:cNvSpPr txBox="1"/>
          <p:nvPr/>
        </p:nvSpPr>
        <p:spPr>
          <a:xfrm>
            <a:off x="6883028" y="3023694"/>
            <a:ext cx="1229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cs typeface="Courier New" panose="02070309020205020404" pitchFamily="49" charset="0"/>
              </a:rPr>
              <a:t>Address:</a:t>
            </a:r>
          </a:p>
          <a:p>
            <a:r>
              <a:rPr lang="en-US" sz="1000" b="1" dirty="0">
                <a:cs typeface="Courier New" panose="02070309020205020404" pitchFamily="49" charset="0"/>
              </a:rPr>
              <a:t>132E1340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F37CD1-80B1-4688-B8DF-EB19B54FAA0D}"/>
              </a:ext>
            </a:extLst>
          </p:cNvPr>
          <p:cNvCxnSpPr>
            <a:cxnSpLocks/>
          </p:cNvCxnSpPr>
          <p:nvPr/>
        </p:nvCxnSpPr>
        <p:spPr>
          <a:xfrm flipH="1">
            <a:off x="6877579" y="3576924"/>
            <a:ext cx="1234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4CAA44-CF71-42AD-A6A9-EC7D1F5FACB3}"/>
              </a:ext>
            </a:extLst>
          </p:cNvPr>
          <p:cNvSpPr txBox="1"/>
          <p:nvPr/>
        </p:nvSpPr>
        <p:spPr>
          <a:xfrm>
            <a:off x="890850" y="4868264"/>
            <a:ext cx="1824423" cy="2077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/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Data: AC</a:t>
            </a:r>
            <a:r>
              <a:rPr lang="en-US" sz="7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99</a:t>
            </a:r>
            <a:r>
              <a:rPr lang="en-US" sz="7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17</a:t>
            </a:r>
            <a:r>
              <a:rPr lang="en-US" sz="7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8F</a:t>
            </a:r>
            <a:r>
              <a:rPr lang="en-US" sz="7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44</a:t>
            </a:r>
            <a:r>
              <a:rPr lang="en-US" sz="700" b="1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09..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BF9594-E2AB-4F61-ACD3-EA0D30781D47}"/>
              </a:ext>
            </a:extLst>
          </p:cNvPr>
          <p:cNvSpPr txBox="1"/>
          <p:nvPr/>
        </p:nvSpPr>
        <p:spPr>
          <a:xfrm>
            <a:off x="837097" y="5279584"/>
            <a:ext cx="15777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cs typeface="Courier New" panose="02070309020205020404" pitchFamily="49" charset="0"/>
              </a:rPr>
              <a:t>Addr</a:t>
            </a:r>
            <a:r>
              <a:rPr lang="en-US" sz="1350" b="1" dirty="0">
                <a:cs typeface="Courier New" panose="02070309020205020404" pitchFamily="49" charset="0"/>
              </a:rPr>
              <a:t>: 132E1340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DEF4AB-7EB5-43B5-81F5-AEE7208715A4}"/>
              </a:ext>
            </a:extLst>
          </p:cNvPr>
          <p:cNvSpPr txBox="1"/>
          <p:nvPr/>
        </p:nvSpPr>
        <p:spPr>
          <a:xfrm>
            <a:off x="890848" y="5681435"/>
            <a:ext cx="1768556" cy="2077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/>
            <a:r>
              <a:rPr lang="en-US" sz="900" b="1" dirty="0">
                <a:solidFill>
                  <a:prstClr val="black"/>
                </a:solidFill>
                <a:cs typeface="Courier New" panose="02070309020205020404" pitchFamily="49" charset="0"/>
              </a:rPr>
              <a:t>Data: AC 99 17 8F 44 09..</a:t>
            </a:r>
            <a:endParaRPr lang="en-US" sz="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709FE-BF3C-48EC-8681-A0DB405D776F}"/>
              </a:ext>
            </a:extLst>
          </p:cNvPr>
          <p:cNvCxnSpPr>
            <a:cxnSpLocks/>
          </p:cNvCxnSpPr>
          <p:nvPr/>
        </p:nvCxnSpPr>
        <p:spPr>
          <a:xfrm flipV="1">
            <a:off x="2667146" y="3799235"/>
            <a:ext cx="1537001" cy="498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73433B-85A6-4EFB-A752-BCE3A68C6A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43236" y="3995327"/>
            <a:ext cx="1537001" cy="498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AB535-9F57-453F-9294-4EFD43B53B49}"/>
              </a:ext>
            </a:extLst>
          </p:cNvPr>
          <p:cNvCxnSpPr>
            <a:cxnSpLocks/>
          </p:cNvCxnSpPr>
          <p:nvPr/>
        </p:nvCxnSpPr>
        <p:spPr>
          <a:xfrm>
            <a:off x="2667144" y="4782137"/>
            <a:ext cx="1525388" cy="1604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181961-4564-4A21-A3F8-91D9F9932448}"/>
              </a:ext>
            </a:extLst>
          </p:cNvPr>
          <p:cNvCxnSpPr>
            <a:cxnSpLocks/>
          </p:cNvCxnSpPr>
          <p:nvPr/>
        </p:nvCxnSpPr>
        <p:spPr>
          <a:xfrm rot="10800000">
            <a:off x="2667144" y="4958285"/>
            <a:ext cx="1525388" cy="1604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B8A862-7BD0-4FA6-A1EF-01A89D08FC1D}"/>
              </a:ext>
            </a:extLst>
          </p:cNvPr>
          <p:cNvCxnSpPr>
            <a:cxnSpLocks/>
          </p:cNvCxnSpPr>
          <p:nvPr/>
        </p:nvCxnSpPr>
        <p:spPr>
          <a:xfrm flipV="1">
            <a:off x="2667146" y="5238388"/>
            <a:ext cx="1537001" cy="537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CED85B6-6C42-4D95-AC62-3BAD57CBCC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54849" y="5389704"/>
            <a:ext cx="1537001" cy="537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AA7F97-0867-4B75-A15F-3CB5C8837A2A}"/>
              </a:ext>
            </a:extLst>
          </p:cNvPr>
          <p:cNvSpPr txBox="1"/>
          <p:nvPr/>
        </p:nvSpPr>
        <p:spPr>
          <a:xfrm rot="20510556">
            <a:off x="3826895" y="3792804"/>
            <a:ext cx="515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Fast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CDAAB4-2CE6-4A26-8D27-EFD32F5DD542}"/>
              </a:ext>
            </a:extLst>
          </p:cNvPr>
          <p:cNvSpPr txBox="1"/>
          <p:nvPr/>
        </p:nvSpPr>
        <p:spPr>
          <a:xfrm rot="347578">
            <a:off x="3745978" y="4879587"/>
            <a:ext cx="515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Slow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79A3F9-2520-450E-BB72-3FEE7DDD1611}"/>
              </a:ext>
            </a:extLst>
          </p:cNvPr>
          <p:cNvSpPr txBox="1"/>
          <p:nvPr/>
        </p:nvSpPr>
        <p:spPr>
          <a:xfrm rot="21400848">
            <a:off x="3745978" y="5181315"/>
            <a:ext cx="515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Fast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B7AA8-C2EC-42EB-BC55-83B613AE37D1}"/>
              </a:ext>
            </a:extLst>
          </p:cNvPr>
          <p:cNvSpPr txBox="1"/>
          <p:nvPr/>
        </p:nvSpPr>
        <p:spPr>
          <a:xfrm>
            <a:off x="3039441" y="3771391"/>
            <a:ext cx="974474" cy="1866604"/>
          </a:xfrm>
          <a:prstGeom prst="rect">
            <a:avLst/>
          </a:prstGeom>
          <a:solidFill>
            <a:srgbClr val="C8E6FF">
              <a:alpha val="85882"/>
            </a:srgb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sz="1200" dirty="0"/>
              <a:t>hash(</a:t>
            </a:r>
            <a:r>
              <a:rPr lang="en-US" sz="1200" dirty="0" err="1"/>
              <a:t>addr</a:t>
            </a:r>
            <a:r>
              <a:rPr lang="en-US" sz="1200" dirty="0"/>
              <a:t>) to map to cache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BAAFE3-E547-4173-B57C-045DC7C4FECC}"/>
              </a:ext>
            </a:extLst>
          </p:cNvPr>
          <p:cNvSpPr txBox="1"/>
          <p:nvPr/>
        </p:nvSpPr>
        <p:spPr>
          <a:xfrm>
            <a:off x="4635771" y="5321927"/>
            <a:ext cx="592323" cy="1384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cs typeface="Courier New" panose="02070309020205020404" pitchFamily="49" charset="0"/>
              </a:rPr>
              <a:t>132E1340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423285-6DBA-4B96-B76E-7198C073E730}"/>
              </a:ext>
            </a:extLst>
          </p:cNvPr>
          <p:cNvSpPr txBox="1"/>
          <p:nvPr/>
        </p:nvSpPr>
        <p:spPr>
          <a:xfrm>
            <a:off x="5373388" y="5317378"/>
            <a:ext cx="1234494" cy="1384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sz="900" dirty="0">
                <a:latin typeface="+mn-lt"/>
              </a:rPr>
              <a:t>Evict</a:t>
            </a:r>
            <a:r>
              <a:rPr lang="en-US" sz="675" dirty="0">
                <a:latin typeface="+mn-lt"/>
              </a:rPr>
              <a:t> </a:t>
            </a:r>
            <a:r>
              <a:rPr lang="en-US" sz="900" dirty="0">
                <a:latin typeface="+mn-lt"/>
              </a:rPr>
              <a:t>to</a:t>
            </a:r>
            <a:r>
              <a:rPr lang="en-US" sz="600" dirty="0">
                <a:latin typeface="+mn-lt"/>
              </a:rPr>
              <a:t> </a:t>
            </a:r>
            <a:r>
              <a:rPr lang="en-US" sz="900" dirty="0">
                <a:latin typeface="+mn-lt"/>
              </a:rPr>
              <a:t>make</a:t>
            </a:r>
            <a:r>
              <a:rPr lang="en-US" sz="675" dirty="0">
                <a:latin typeface="+mn-lt"/>
              </a:rPr>
              <a:t> </a:t>
            </a:r>
            <a:r>
              <a:rPr lang="en-US" sz="900" dirty="0">
                <a:latin typeface="+mn-lt"/>
              </a:rPr>
              <a:t>room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EDB952-D3C8-4EA7-8214-2CDB09D6E5DB}"/>
              </a:ext>
            </a:extLst>
          </p:cNvPr>
          <p:cNvSpPr txBox="1"/>
          <p:nvPr/>
        </p:nvSpPr>
        <p:spPr>
          <a:xfrm>
            <a:off x="5373388" y="5317378"/>
            <a:ext cx="1234494" cy="1384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sz="900" dirty="0">
                <a:latin typeface="+mn-lt"/>
              </a:rPr>
              <a:t>AC</a:t>
            </a:r>
            <a:r>
              <a:rPr lang="en-US" sz="600" dirty="0">
                <a:latin typeface="+mn-lt"/>
              </a:rPr>
              <a:t> </a:t>
            </a:r>
            <a:r>
              <a:rPr lang="en-US" sz="900" dirty="0">
                <a:latin typeface="+mn-lt"/>
              </a:rPr>
              <a:t>99</a:t>
            </a:r>
            <a:r>
              <a:rPr lang="en-US" sz="600" dirty="0">
                <a:latin typeface="+mn-lt"/>
              </a:rPr>
              <a:t> </a:t>
            </a:r>
            <a:r>
              <a:rPr lang="en-US" sz="900" dirty="0">
                <a:latin typeface="+mn-lt"/>
              </a:rPr>
              <a:t>17</a:t>
            </a:r>
            <a:r>
              <a:rPr lang="en-US" sz="600" dirty="0">
                <a:latin typeface="+mn-lt"/>
              </a:rPr>
              <a:t> </a:t>
            </a:r>
            <a:r>
              <a:rPr lang="en-US" sz="900" dirty="0">
                <a:latin typeface="+mn-lt"/>
              </a:rPr>
              <a:t>8F</a:t>
            </a:r>
            <a:r>
              <a:rPr lang="en-US" sz="600" dirty="0">
                <a:latin typeface="+mn-lt"/>
              </a:rPr>
              <a:t> </a:t>
            </a:r>
            <a:r>
              <a:rPr lang="en-US" sz="900" dirty="0">
                <a:latin typeface="+mn-lt"/>
              </a:rPr>
              <a:t>44</a:t>
            </a:r>
            <a:r>
              <a:rPr lang="en-US" sz="600" dirty="0">
                <a:latin typeface="+mn-lt"/>
              </a:rPr>
              <a:t> </a:t>
            </a:r>
            <a:r>
              <a:rPr lang="en-US" sz="900" dirty="0">
                <a:latin typeface="+mn-lt"/>
              </a:rPr>
              <a:t>09..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9FE8D3-09A1-4C82-AC32-F62CD83F40A1}"/>
              </a:ext>
            </a:extLst>
          </p:cNvPr>
          <p:cNvSpPr/>
          <p:nvPr/>
        </p:nvSpPr>
        <p:spPr>
          <a:xfrm>
            <a:off x="2855875" y="2633326"/>
            <a:ext cx="1159543" cy="49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MEMORY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CACHE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09642D-E87B-4F02-BFDB-F0A4260880F4}"/>
              </a:ext>
            </a:extLst>
          </p:cNvPr>
          <p:cNvSpPr txBox="1"/>
          <p:nvPr/>
        </p:nvSpPr>
        <p:spPr>
          <a:xfrm>
            <a:off x="4634326" y="3926078"/>
            <a:ext cx="576553" cy="1384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cs typeface="Courier New" panose="02070309020205020404" pitchFamily="49" charset="0"/>
              </a:rPr>
              <a:t>2A1C0700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852516-BAB9-4135-8DCE-0F1A9215856C}"/>
              </a:ext>
            </a:extLst>
          </p:cNvPr>
          <p:cNvSpPr txBox="1"/>
          <p:nvPr/>
        </p:nvSpPr>
        <p:spPr>
          <a:xfrm>
            <a:off x="6955945" y="3617529"/>
            <a:ext cx="8992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sz="1000" dirty="0">
                <a:latin typeface="+mn-lt"/>
              </a:rPr>
              <a:t>Data:</a:t>
            </a:r>
          </a:p>
          <a:p>
            <a:r>
              <a:rPr lang="en-US" sz="1000" dirty="0">
                <a:latin typeface="+mn-lt"/>
              </a:rPr>
              <a:t>AC 99 17 8F 44 ..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9A8281-2D8B-4CBB-A005-D53CB72A77FA}"/>
              </a:ext>
            </a:extLst>
          </p:cNvPr>
          <p:cNvSpPr/>
          <p:nvPr/>
        </p:nvSpPr>
        <p:spPr>
          <a:xfrm>
            <a:off x="894578" y="2706166"/>
            <a:ext cx="1596470" cy="717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Sends address,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Receives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DC3C4-E1F3-4766-ADA1-0CD8A45AE324}"/>
              </a:ext>
            </a:extLst>
          </p:cNvPr>
          <p:cNvSpPr txBox="1"/>
          <p:nvPr/>
        </p:nvSpPr>
        <p:spPr>
          <a:xfrm>
            <a:off x="6955944" y="5005006"/>
            <a:ext cx="4470549" cy="10847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30969" indent="-130969"/>
            <a:r>
              <a:rPr lang="en-US" sz="2000" b="1" dirty="0"/>
              <a:t>Reads change system state</a:t>
            </a:r>
            <a:r>
              <a:rPr lang="en-US" sz="20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Read to </a:t>
            </a:r>
            <a:r>
              <a:rPr lang="en-US" sz="2000" u="sng" dirty="0"/>
              <a:t>newly-cached</a:t>
            </a:r>
            <a:r>
              <a:rPr lang="en-US" sz="2000" dirty="0"/>
              <a:t> location is </a:t>
            </a:r>
            <a:r>
              <a:rPr lang="en-US" sz="2000" u="sng" dirty="0"/>
              <a:t>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Read to </a:t>
            </a:r>
            <a:r>
              <a:rPr lang="en-US" sz="2000" u="sng" dirty="0"/>
              <a:t>evicted</a:t>
            </a:r>
            <a:r>
              <a:rPr lang="en-US" sz="2000" dirty="0"/>
              <a:t> location is </a:t>
            </a:r>
            <a:r>
              <a:rPr lang="en-US" sz="2000" u="sng" dirty="0"/>
              <a:t>slow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0FC48F-7670-3D41-8127-A205C53B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Caches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9D0D72-CD76-E846-82C5-C621BD1ED2DE}"/>
              </a:ext>
            </a:extLst>
          </p:cNvPr>
          <p:cNvSpPr txBox="1"/>
          <p:nvPr/>
        </p:nvSpPr>
        <p:spPr>
          <a:xfrm>
            <a:off x="9483379" y="3694894"/>
            <a:ext cx="1905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Big, slow </a:t>
            </a:r>
          </a:p>
          <a:p>
            <a:r>
              <a:rPr lang="en-US" sz="1600" dirty="0"/>
              <a:t>(e.g. 16GB SDRAM)</a:t>
            </a:r>
          </a:p>
        </p:txBody>
      </p:sp>
    </p:spTree>
    <p:extLst>
      <p:ext uri="{BB962C8B-B14F-4D97-AF65-F5344CB8AC3E}">
        <p14:creationId xmlns:p14="http://schemas.microsoft.com/office/powerpoint/2010/main" val="191247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20" grpId="0"/>
      <p:bldP spid="29" grpId="0"/>
      <p:bldP spid="31" grpId="0"/>
      <p:bldP spid="32" grpId="0"/>
      <p:bldP spid="37" grpId="0"/>
      <p:bldP spid="38" grpId="0"/>
      <p:bldP spid="39" grpId="0"/>
      <p:bldP spid="27" grpId="0" animBg="1"/>
      <p:bldP spid="45" grpId="0" animBg="1"/>
      <p:bldP spid="34" grpId="0" animBg="1"/>
      <p:bldP spid="40" grpId="0" animBg="1"/>
      <p:bldP spid="41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597F0782-27DD-8D4C-8337-2DADECF0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Virtual Machine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2F6A3CE2-0773-8841-B9D2-A191BDAB7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6" y="1892300"/>
            <a:ext cx="3648075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AED50CD-682B-D84B-AEC4-85E4AB73BFBC}"/>
              </a:ext>
            </a:extLst>
          </p:cNvPr>
          <p:cNvSpPr txBox="1">
            <a:spLocks/>
          </p:cNvSpPr>
          <p:nvPr/>
        </p:nvSpPr>
        <p:spPr>
          <a:xfrm>
            <a:off x="6146799" y="1938861"/>
            <a:ext cx="5554133" cy="4021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ea typeface="ＭＳ Ｐゴシック" panose="020B0600070205080204" pitchFamily="34" charset="-128"/>
              </a:rPr>
              <a:t>Software abstraction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Behaves like hardware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Encapsulates all OS and application state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Virtualization layer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Extra level of indirection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Decouples hardware, OS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Enforces isolation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Multiplexes physical hardware across VMs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76F53E-F850-1A46-9ADD-80112FFC06CB}"/>
                  </a:ext>
                </a:extLst>
              </p14:cNvPr>
              <p14:cNvContentPartPr/>
              <p14:nvPr/>
            </p14:nvContentPartPr>
            <p14:xfrm>
              <a:off x="2143126" y="4469236"/>
              <a:ext cx="1445040" cy="143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76F53E-F850-1A46-9ADD-80112FFC06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0126" y="4406236"/>
                <a:ext cx="1570680" cy="1558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E5954CB-DB4A-1B44-A338-08F7FE11E617}"/>
              </a:ext>
            </a:extLst>
          </p:cNvPr>
          <p:cNvSpPr txBox="1"/>
          <p:nvPr/>
        </p:nvSpPr>
        <p:spPr>
          <a:xfrm>
            <a:off x="4946073" y="5902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8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3009900" y="2020644"/>
            <a:ext cx="108585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Attacker VM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009900" y="2763594"/>
            <a:ext cx="108585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Victim VM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0800000" flipV="1">
            <a:off x="4210050" y="2820744"/>
            <a:ext cx="800100" cy="171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Magnetic Disk 35"/>
          <p:cNvSpPr/>
          <p:nvPr/>
        </p:nvSpPr>
        <p:spPr>
          <a:xfrm>
            <a:off x="7981950" y="2011894"/>
            <a:ext cx="1371600" cy="1072634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</a:t>
            </a:r>
          </a:p>
          <a:p>
            <a:pPr algn="ctr"/>
            <a:r>
              <a:rPr lang="en-US" dirty="0"/>
              <a:t>memory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rot="10800000">
            <a:off x="4210050" y="2249244"/>
            <a:ext cx="8001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610350" y="2526244"/>
            <a:ext cx="1257300" cy="11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181600" y="1783293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81600" y="2126193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181600" y="2469093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81600" y="2811993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181600" y="3154893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238750" y="1840443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238750" y="2183343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238750" y="2526243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238750" y="2869143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238750" y="3212043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238750" y="2869143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238750" y="2183343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876800" y="3554943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data cache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310268" y="4174781"/>
            <a:ext cx="6288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1) Read in a large array (fill CPU cache with attacker data)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10266" y="4517681"/>
            <a:ext cx="369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2) Busy loop (allow victim to run)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310268" y="4860581"/>
            <a:ext cx="6285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3) Measure time to read large array  (load measurement)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B719E-8BB4-D24D-85B7-87E4F4DAC031}"/>
              </a:ext>
            </a:extLst>
          </p:cNvPr>
          <p:cNvSpPr txBox="1"/>
          <p:nvPr/>
        </p:nvSpPr>
        <p:spPr>
          <a:xfrm>
            <a:off x="2310268" y="5525870"/>
            <a:ext cx="338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Locations in cache occupied by victim will take longer to load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38131F-A66F-6E45-BCB6-B139F1F668CD}"/>
              </a:ext>
            </a:extLst>
          </p:cNvPr>
          <p:cNvSpPr txBox="1"/>
          <p:nvPr/>
        </p:nvSpPr>
        <p:spPr>
          <a:xfrm>
            <a:off x="6367918" y="5525870"/>
            <a:ext cx="338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Information about victim’s use of cache revealed to attacker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FF80E91-E8C2-824F-BDA6-C286A23517EE}"/>
              </a:ext>
            </a:extLst>
          </p:cNvPr>
          <p:cNvSpPr/>
          <p:nvPr/>
        </p:nvSpPr>
        <p:spPr>
          <a:xfrm>
            <a:off x="5640502" y="5600774"/>
            <a:ext cx="607898" cy="4307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B1967-9369-EF4E-9C2E-B961132D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Contention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2592B-5EC9-DE4D-BCA3-02D55AE84803}"/>
              </a:ext>
            </a:extLst>
          </p:cNvPr>
          <p:cNvSpPr txBox="1"/>
          <p:nvPr/>
        </p:nvSpPr>
        <p:spPr>
          <a:xfrm>
            <a:off x="6819206" y="685799"/>
            <a:ext cx="293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hardware cache used by victim and attacker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8832F3-E653-254A-9F39-B1BCCE9BA092}"/>
              </a:ext>
            </a:extLst>
          </p:cNvPr>
          <p:cNvGrpSpPr/>
          <p:nvPr/>
        </p:nvGrpSpPr>
        <p:grpSpPr>
          <a:xfrm>
            <a:off x="6065084" y="1049465"/>
            <a:ext cx="585720" cy="530640"/>
            <a:chOff x="6065084" y="1049465"/>
            <a:chExt cx="585720" cy="53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796723-F869-234A-888A-1A85A7364057}"/>
                    </a:ext>
                  </a:extLst>
                </p14:cNvPr>
                <p14:cNvContentPartPr/>
                <p14:nvPr/>
              </p14:nvContentPartPr>
              <p14:xfrm>
                <a:off x="6065084" y="1049465"/>
                <a:ext cx="585720" cy="530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796723-F869-234A-888A-1A85A73640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56084" y="1040465"/>
                  <a:ext cx="60336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04144A2-E57D-AA49-9653-AE2FCEDD4853}"/>
                    </a:ext>
                  </a:extLst>
                </p14:cNvPr>
                <p14:cNvContentPartPr/>
                <p14:nvPr/>
              </p14:nvContentPartPr>
              <p14:xfrm>
                <a:off x="6074804" y="1553105"/>
                <a:ext cx="150480" cy="2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04144A2-E57D-AA49-9653-AE2FCEDD48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66164" y="1544465"/>
                  <a:ext cx="16812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554478525"/>
      </p:ext>
    </p:extLst>
  </p:cSld>
  <p:clrMapOvr>
    <a:masterClrMapping/>
  </p:clrMapOvr>
  <p:transition advTm="731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5" grpId="1" animBg="1"/>
      <p:bldP spid="56" grpId="0" animBg="1"/>
      <p:bldP spid="56" grpId="1" animBg="1"/>
      <p:bldP spid="61" grpId="0"/>
      <p:bldP spid="62" grpId="0"/>
      <p:bldP spid="67" grpId="0"/>
      <p:bldP spid="2" grpId="0"/>
      <p:bldP spid="26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747" y="2014194"/>
            <a:ext cx="2197894" cy="7429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43400" y="2837416"/>
            <a:ext cx="4229100" cy="3115405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u="sng" dirty="0"/>
              <a:t>Modular Exponentiation</a:t>
            </a:r>
            <a:r>
              <a:rPr lang="en-US" u="sng" dirty="0"/>
              <a:t> (x, e, N):</a:t>
            </a:r>
            <a:r>
              <a:rPr lang="en-US" dirty="0"/>
              <a:t>   </a:t>
            </a:r>
          </a:p>
          <a:p>
            <a:pPr>
              <a:lnSpc>
                <a:spcPct val="110000"/>
              </a:lnSpc>
            </a:pPr>
            <a:r>
              <a:rPr lang="en-US" dirty="0"/>
              <a:t>let e</a:t>
            </a:r>
            <a:r>
              <a:rPr lang="en-US" baseline="-25000" dirty="0"/>
              <a:t>n</a:t>
            </a:r>
            <a:r>
              <a:rPr lang="en-US" dirty="0"/>
              <a:t> … e</a:t>
            </a:r>
            <a:r>
              <a:rPr lang="en-US" baseline="-25000" dirty="0"/>
              <a:t>1</a:t>
            </a:r>
            <a:r>
              <a:rPr lang="en-US" dirty="0"/>
              <a:t> be the bits of e</a:t>
            </a:r>
          </a:p>
          <a:p>
            <a:pPr>
              <a:lnSpc>
                <a:spcPct val="110000"/>
              </a:lnSpc>
            </a:pPr>
            <a:r>
              <a:rPr lang="en-US" dirty="0"/>
              <a:t>y ← 1</a:t>
            </a:r>
          </a:p>
          <a:p>
            <a:pPr>
              <a:lnSpc>
                <a:spcPct val="110000"/>
              </a:lnSpc>
            </a:pPr>
            <a:r>
              <a:rPr lang="en-US" dirty="0"/>
              <a:t>for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in {e</a:t>
            </a:r>
            <a:r>
              <a:rPr lang="en-US" baseline="-25000" dirty="0"/>
              <a:t>n</a:t>
            </a:r>
            <a:r>
              <a:rPr lang="en-US" dirty="0"/>
              <a:t> …e</a:t>
            </a:r>
            <a:r>
              <a:rPr lang="en-US" baseline="-25000" dirty="0"/>
              <a:t>1</a:t>
            </a:r>
            <a:r>
              <a:rPr lang="en-US" dirty="0"/>
              <a:t>}</a:t>
            </a:r>
          </a:p>
          <a:p>
            <a:pPr>
              <a:lnSpc>
                <a:spcPct val="110000"/>
              </a:lnSpc>
            </a:pPr>
            <a:r>
              <a:rPr lang="en-US" dirty="0"/>
              <a:t>	y ← </a:t>
            </a:r>
            <a:r>
              <a:rPr lang="en-US" b="1" dirty="0"/>
              <a:t>Square</a:t>
            </a:r>
            <a:r>
              <a:rPr lang="en-US" dirty="0"/>
              <a:t>(y)                  </a:t>
            </a:r>
            <a:r>
              <a:rPr lang="en-US" b="1" dirty="0"/>
              <a:t>(S)</a:t>
            </a:r>
          </a:p>
          <a:p>
            <a:pPr>
              <a:lnSpc>
                <a:spcPct val="110000"/>
              </a:lnSpc>
            </a:pPr>
            <a:r>
              <a:rPr lang="en-US" dirty="0"/>
              <a:t>	y ← </a:t>
            </a:r>
            <a:r>
              <a:rPr lang="en-US" b="1" dirty="0"/>
              <a:t>Reduce</a:t>
            </a:r>
            <a:r>
              <a:rPr lang="en-US" dirty="0"/>
              <a:t>(y, N)             </a:t>
            </a:r>
            <a:r>
              <a:rPr lang="en-US" b="1" dirty="0"/>
              <a:t>(R)</a:t>
            </a:r>
          </a:p>
          <a:p>
            <a:pPr>
              <a:lnSpc>
                <a:spcPct val="110000"/>
              </a:lnSpc>
            </a:pPr>
            <a:r>
              <a:rPr lang="en-US" dirty="0"/>
              <a:t>	if 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= 1 then </a:t>
            </a:r>
          </a:p>
          <a:p>
            <a:pPr>
              <a:lnSpc>
                <a:spcPct val="110000"/>
              </a:lnSpc>
            </a:pPr>
            <a:r>
              <a:rPr lang="en-US" dirty="0"/>
              <a:t>	      y ← </a:t>
            </a:r>
            <a:r>
              <a:rPr lang="en-US" b="1" dirty="0"/>
              <a:t>Multi</a:t>
            </a:r>
            <a:r>
              <a:rPr lang="en-US" dirty="0"/>
              <a:t>(y, x)            </a:t>
            </a:r>
            <a:r>
              <a:rPr lang="en-US" b="1" dirty="0"/>
              <a:t>(M)</a:t>
            </a:r>
          </a:p>
          <a:p>
            <a:pPr>
              <a:lnSpc>
                <a:spcPct val="110000"/>
              </a:lnSpc>
            </a:pPr>
            <a:r>
              <a:rPr lang="en-US" dirty="0"/>
              <a:t>	      y ← </a:t>
            </a:r>
            <a:r>
              <a:rPr lang="en-US" b="1" dirty="0"/>
              <a:t>Reduce</a:t>
            </a:r>
            <a:r>
              <a:rPr lang="en-US" dirty="0"/>
              <a:t>(y, N)       </a:t>
            </a:r>
            <a:r>
              <a:rPr lang="en-US" b="1" dirty="0"/>
              <a:t>(R)</a:t>
            </a:r>
          </a:p>
          <a:p>
            <a:pPr>
              <a:lnSpc>
                <a:spcPct val="110000"/>
              </a:lnSpc>
            </a:pPr>
            <a:r>
              <a:rPr lang="en-US" dirty="0"/>
              <a:t>return y      //    y = </a:t>
            </a:r>
            <a:r>
              <a:rPr lang="en-US" dirty="0" err="1"/>
              <a:t>x</a:t>
            </a:r>
            <a:r>
              <a:rPr lang="en-US" baseline="30000" dirty="0" err="1"/>
              <a:t>e</a:t>
            </a:r>
            <a:r>
              <a:rPr lang="en-US" dirty="0"/>
              <a:t> mod 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83311" y="2959595"/>
            <a:ext cx="2939727" cy="707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If </a:t>
            </a:r>
            <a:r>
              <a:rPr lang="en-US" sz="2000" b="1" dirty="0" err="1"/>
              <a:t>e</a:t>
            </a:r>
            <a:r>
              <a:rPr lang="en-US" sz="2000" b="1" baseline="-25000" dirty="0" err="1"/>
              <a:t>i</a:t>
            </a:r>
            <a:r>
              <a:rPr lang="en-US" sz="2000" b="1" baseline="-25000" dirty="0"/>
              <a:t> </a:t>
            </a:r>
            <a:r>
              <a:rPr lang="en-US" sz="2000" b="1" dirty="0"/>
              <a:t>= 1, execute “SRMR”</a:t>
            </a:r>
          </a:p>
          <a:p>
            <a:r>
              <a:rPr lang="en-US" sz="2000" b="1" dirty="0"/>
              <a:t>If </a:t>
            </a:r>
            <a:r>
              <a:rPr lang="en-US" sz="2000" b="1" dirty="0" err="1"/>
              <a:t>e</a:t>
            </a:r>
            <a:r>
              <a:rPr lang="en-US" sz="2000" b="1" baseline="-25000" dirty="0" err="1"/>
              <a:t>i</a:t>
            </a:r>
            <a:r>
              <a:rPr lang="en-US" sz="2000" b="1" baseline="-25000" dirty="0"/>
              <a:t> </a:t>
            </a:r>
            <a:r>
              <a:rPr lang="en-US" sz="2000" b="1" dirty="0"/>
              <a:t>= 0, execute “SR”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8252" y="3904216"/>
            <a:ext cx="2980303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Sequence of function calls</a:t>
            </a:r>
          </a:p>
          <a:p>
            <a:r>
              <a:rPr lang="en-US" sz="2000" dirty="0"/>
              <a:t>reveals secret key</a:t>
            </a:r>
          </a:p>
        </p:txBody>
      </p:sp>
      <p:sp>
        <p:nvSpPr>
          <p:cNvPr id="9" name="Folded Corner 8"/>
          <p:cNvSpPr/>
          <p:nvPr/>
        </p:nvSpPr>
        <p:spPr>
          <a:xfrm>
            <a:off x="6922620" y="818998"/>
            <a:ext cx="773580" cy="77152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Secret key</a:t>
            </a:r>
          </a:p>
        </p:txBody>
      </p:sp>
      <p:pic>
        <p:nvPicPr>
          <p:cNvPr id="10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6740" y="742344"/>
            <a:ext cx="719636" cy="1423851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7865595" y="623144"/>
            <a:ext cx="773580" cy="12001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ower"/>
          <p:cNvSpPr>
            <a:spLocks noEditPoints="1" noChangeArrowheads="1"/>
          </p:cNvSpPr>
          <p:nvPr/>
        </p:nvSpPr>
        <p:spPr bwMode="auto">
          <a:xfrm>
            <a:off x="8067675" y="1308944"/>
            <a:ext cx="342900" cy="285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chemeClr val="tx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ower"/>
          <p:cNvSpPr>
            <a:spLocks noEditPoints="1" noChangeArrowheads="1"/>
          </p:cNvSpPr>
          <p:nvPr/>
        </p:nvSpPr>
        <p:spPr bwMode="auto">
          <a:xfrm>
            <a:off x="8067675" y="794594"/>
            <a:ext cx="342900" cy="285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4" name="Curved Connector 13"/>
          <p:cNvCxnSpPr>
            <a:endCxn id="13" idx="9"/>
          </p:cNvCxnSpPr>
          <p:nvPr/>
        </p:nvCxnSpPr>
        <p:spPr>
          <a:xfrm rot="5400000" flipH="1" flipV="1">
            <a:off x="7822392" y="1187624"/>
            <a:ext cx="485807" cy="4761"/>
          </a:xfrm>
          <a:prstGeom prst="curvedConnector4">
            <a:avLst>
              <a:gd name="adj1" fmla="val 12012"/>
              <a:gd name="adj2" fmla="val -658782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1391178"/>
            <a:ext cx="357188" cy="357188"/>
          </a:xfrm>
          <a:prstGeom prst="rect">
            <a:avLst/>
          </a:prstGeom>
          <a:noFill/>
        </p:spPr>
      </p:pic>
      <p:pic>
        <p:nvPicPr>
          <p:cNvPr id="16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851744"/>
            <a:ext cx="357188" cy="357188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8510589" y="1391180"/>
            <a:ext cx="980338" cy="652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4640CA4-03CA-F441-9571-64B1F725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Cross-VM Side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12417-7E5D-7945-AFA2-64CC93E736FD}"/>
              </a:ext>
            </a:extLst>
          </p:cNvPr>
          <p:cNvSpPr txBox="1"/>
          <p:nvPr/>
        </p:nvSpPr>
        <p:spPr>
          <a:xfrm>
            <a:off x="2535738" y="6030740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ElGamal</a:t>
            </a:r>
            <a:r>
              <a:rPr lang="en-US" dirty="0"/>
              <a:t> encryption 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C83BC-D39D-AB47-B642-0584D07DB0A7}"/>
              </a:ext>
            </a:extLst>
          </p:cNvPr>
          <p:cNvSpPr txBox="1"/>
          <p:nvPr/>
        </p:nvSpPr>
        <p:spPr>
          <a:xfrm>
            <a:off x="1512916" y="224443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4096-bit encryption key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9277C0-B76C-E040-91A2-DABF5B7FA463}"/>
              </a:ext>
            </a:extLst>
          </p:cNvPr>
          <p:cNvGrpSpPr/>
          <p:nvPr/>
        </p:nvGrpSpPr>
        <p:grpSpPr>
          <a:xfrm>
            <a:off x="4534364" y="2574785"/>
            <a:ext cx="175680" cy="334080"/>
            <a:chOff x="4534364" y="2574785"/>
            <a:chExt cx="17568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FBDE43-D601-AB4C-A5AC-6F6EFB5344C6}"/>
                    </a:ext>
                  </a:extLst>
                </p14:cNvPr>
                <p14:cNvContentPartPr/>
                <p14:nvPr/>
              </p14:nvContentPartPr>
              <p14:xfrm>
                <a:off x="4534364" y="2574785"/>
                <a:ext cx="175680" cy="334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FBDE43-D601-AB4C-A5AC-6F6EFB5344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25724" y="2566145"/>
                  <a:ext cx="193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FA7891-D842-314B-9E44-42B6BBCD7A5E}"/>
                    </a:ext>
                  </a:extLst>
                </p14:cNvPr>
                <p14:cNvContentPartPr/>
                <p14:nvPr/>
              </p14:nvContentPartPr>
              <p14:xfrm>
                <a:off x="4584404" y="2590625"/>
                <a:ext cx="109080" cy="33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FA7891-D842-314B-9E44-42B6BBCD7A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75404" y="2581625"/>
                  <a:ext cx="126720" cy="5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14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/>
          <p:cNvCxnSpPr/>
          <p:nvPr/>
        </p:nvCxnSpPr>
        <p:spPr>
          <a:xfrm>
            <a:off x="6274726" y="3188816"/>
            <a:ext cx="742950" cy="119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278190" y="3210783"/>
            <a:ext cx="742950" cy="59124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981466" y="1916081"/>
            <a:ext cx="108585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Attacker VM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81466" y="2487581"/>
            <a:ext cx="108585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Victim VM</a:t>
            </a:r>
          </a:p>
        </p:txBody>
      </p:sp>
      <p:sp>
        <p:nvSpPr>
          <p:cNvPr id="14" name="Flowchart: Magnetic Disk 35"/>
          <p:cNvSpPr/>
          <p:nvPr/>
        </p:nvSpPr>
        <p:spPr>
          <a:xfrm>
            <a:off x="7017676" y="2673275"/>
            <a:ext cx="1371600" cy="1072634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Main </a:t>
            </a:r>
          </a:p>
          <a:p>
            <a:pPr algn="ctr"/>
            <a:r>
              <a:rPr lang="en-US"/>
              <a:t>memory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271263" y="3187625"/>
            <a:ext cx="742950" cy="119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842513" y="2667782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42513" y="3010682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842513" y="3353582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842513" y="3696482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42513" y="4039382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99663" y="2724932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99663" y="3067832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99663" y="3410732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899663" y="3753632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99663" y="4096532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03126" y="3753632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03126" y="3074515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17376" y="199228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cache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77950" y="2906682"/>
            <a:ext cx="2075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Runs (S) operation</a:t>
            </a:r>
          </a:p>
        </p:txBody>
      </p:sp>
      <p:pic>
        <p:nvPicPr>
          <p:cNvPr id="31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2654" y="2704276"/>
            <a:ext cx="388962" cy="388962"/>
          </a:xfrm>
          <a:prstGeom prst="rect">
            <a:avLst/>
          </a:prstGeom>
          <a:noFill/>
        </p:spPr>
      </p:pic>
      <p:sp>
        <p:nvSpPr>
          <p:cNvPr id="35" name="Rounded Rectangle 34"/>
          <p:cNvSpPr/>
          <p:nvPr/>
        </p:nvSpPr>
        <p:spPr>
          <a:xfrm>
            <a:off x="2981466" y="3270179"/>
            <a:ext cx="108585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Attacker VM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35504" y="1883218"/>
            <a:ext cx="2439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(each row represents cache set)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842513" y="4373531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842513" y="4716431"/>
            <a:ext cx="1257300" cy="3429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99663" y="4430681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899663" y="4773581"/>
            <a:ext cx="1143000" cy="228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630158" y="4875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728" y="3840967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6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5359" y="3847894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6079" y="3847894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988727" y="385918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988476" y="2030381"/>
            <a:ext cx="0" cy="3429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74126" y="5459381"/>
            <a:ext cx="1288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Scheduling</a:t>
            </a:r>
          </a:p>
          <a:p>
            <a:r>
              <a:rPr lang="en-US" dirty="0"/>
              <a:t>order on </a:t>
            </a:r>
          </a:p>
          <a:p>
            <a:r>
              <a:rPr lang="en-US" dirty="0"/>
              <a:t>CPU core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2981466" y="4259231"/>
            <a:ext cx="108585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Victim VM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77950" y="4723382"/>
            <a:ext cx="2075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Runs (M) operation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2981466" y="5134050"/>
            <a:ext cx="1085850" cy="457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Attacker VM</a:t>
            </a:r>
          </a:p>
        </p:txBody>
      </p:sp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728" y="5704838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5359" y="5711765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60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8477" y="5711765"/>
            <a:ext cx="312649" cy="31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643296" y="572305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903126" y="4778891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903126" y="4430681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061949" y="4553502"/>
            <a:ext cx="4359737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2000" dirty="0"/>
              <a:t>Timings correlated to (distinct) cache usage patterns of S, M operations </a:t>
            </a:r>
          </a:p>
          <a:p>
            <a:pPr marL="257175" indent="-257175">
              <a:buFont typeface="Arial"/>
              <a:buChar char="•"/>
            </a:pPr>
            <a:r>
              <a:rPr lang="en-US" sz="2000" dirty="0"/>
              <a:t>Can spy frequently (every ~16 </a:t>
            </a:r>
            <a:r>
              <a:rPr lang="en-US" sz="2000" dirty="0" err="1"/>
              <a:t>μs</a:t>
            </a:r>
            <a:r>
              <a:rPr lang="en-US" sz="2000" dirty="0"/>
              <a:t>) by exploiting scheduling</a:t>
            </a:r>
          </a:p>
        </p:txBody>
      </p:sp>
      <p:sp>
        <p:nvSpPr>
          <p:cNvPr id="73" name="Explosion 1 72"/>
          <p:cNvSpPr/>
          <p:nvPr/>
        </p:nvSpPr>
        <p:spPr>
          <a:xfrm>
            <a:off x="1645576" y="2887631"/>
            <a:ext cx="1260764" cy="66675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Interrupt</a:t>
            </a:r>
          </a:p>
        </p:txBody>
      </p:sp>
      <p:sp>
        <p:nvSpPr>
          <p:cNvPr id="74" name="Explosion 1 73"/>
          <p:cNvSpPr/>
          <p:nvPr/>
        </p:nvSpPr>
        <p:spPr>
          <a:xfrm>
            <a:off x="1645576" y="4716431"/>
            <a:ext cx="1260764" cy="666750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Interrupt</a:t>
            </a:r>
          </a:p>
        </p:txBody>
      </p:sp>
      <p:cxnSp>
        <p:nvCxnSpPr>
          <p:cNvPr id="50" name="Straight Arrow Connector 49"/>
          <p:cNvCxnSpPr>
            <a:endCxn id="14" idx="2"/>
          </p:cNvCxnSpPr>
          <p:nvPr/>
        </p:nvCxnSpPr>
        <p:spPr>
          <a:xfrm flipV="1">
            <a:off x="6274726" y="3209592"/>
            <a:ext cx="742950" cy="59124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160426" y="3174573"/>
            <a:ext cx="857250" cy="125610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6160426" y="3195348"/>
            <a:ext cx="860714" cy="168041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6160426" y="3173382"/>
            <a:ext cx="857250" cy="125610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6160426" y="3194157"/>
            <a:ext cx="860714" cy="168041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160426" y="3173382"/>
            <a:ext cx="857250" cy="125610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6160426" y="3194157"/>
            <a:ext cx="860714" cy="168041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156963" y="3173381"/>
            <a:ext cx="857250" cy="108585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6160426" y="3194157"/>
            <a:ext cx="857250" cy="66502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160426" y="3173381"/>
            <a:ext cx="85725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6217576" y="3194157"/>
            <a:ext cx="803564" cy="32212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156962" y="2887631"/>
            <a:ext cx="860714" cy="28575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B44594-DBB7-1D4F-9289-219FEE84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+ Probe</a:t>
            </a:r>
          </a:p>
        </p:txBody>
      </p:sp>
    </p:spTree>
    <p:extLst>
      <p:ext uri="{BB962C8B-B14F-4D97-AF65-F5344CB8AC3E}">
        <p14:creationId xmlns:p14="http://schemas.microsoft.com/office/powerpoint/2010/main" val="353742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8" grpId="0" animBg="1"/>
      <p:bldP spid="28" grpId="1" animBg="1"/>
      <p:bldP spid="30" grpId="0"/>
      <p:bldP spid="35" grpId="0" animBg="1"/>
      <p:bldP spid="42" grpId="0" animBg="1"/>
      <p:bldP spid="43" grpId="0" animBg="1"/>
      <p:bldP spid="49" grpId="0"/>
      <p:bldP spid="55" grpId="0" animBg="1"/>
      <p:bldP spid="56" grpId="0"/>
      <p:bldP spid="57" grpId="0" animBg="1"/>
      <p:bldP spid="62" grpId="0"/>
      <p:bldP spid="66" grpId="0" animBg="1"/>
      <p:bldP spid="66" grpId="1" animBg="1"/>
      <p:bldP spid="67" grpId="0" animBg="1"/>
      <p:bldP spid="67" grpId="1" animBg="1"/>
      <p:bldP spid="68" grpId="0" animBg="1"/>
      <p:bldP spid="73" grpId="0" animBg="1"/>
      <p:bldP spid="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9299" y="2380780"/>
            <a:ext cx="1674186" cy="1080120"/>
          </a:xfrm>
          <a:prstGeom prst="rect">
            <a:avLst/>
          </a:prstGeom>
          <a:noFill/>
          <a:ln w="63500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Cross-VM Side Channel Probing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5779689" y="2380780"/>
            <a:ext cx="1674186" cy="1080120"/>
          </a:xfrm>
          <a:prstGeom prst="rect">
            <a:avLst/>
          </a:prstGeom>
          <a:noFill/>
          <a:ln w="63500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Cache Pattern 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69299" y="4487014"/>
            <a:ext cx="1674186" cy="1080120"/>
          </a:xfrm>
          <a:prstGeom prst="rect">
            <a:avLst/>
          </a:prstGeom>
          <a:noFill/>
          <a:ln w="63500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Noise Reduction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79689" y="4499426"/>
            <a:ext cx="1674186" cy="1080120"/>
          </a:xfrm>
          <a:prstGeom prst="rect">
            <a:avLst/>
          </a:prstGeom>
          <a:solidFill>
            <a:schemeClr val="accent1">
              <a:alpha val="50000"/>
            </a:schemeClr>
          </a:solidFill>
          <a:ln w="63500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Code-Path Reassembly</a:t>
            </a:r>
          </a:p>
        </p:txBody>
      </p:sp>
      <p:cxnSp>
        <p:nvCxnSpPr>
          <p:cNvPr id="12" name="Straight Arrow Connector 11"/>
          <p:cNvCxnSpPr>
            <a:stCxn id="4" idx="3"/>
            <a:endCxn id="8" idx="1"/>
          </p:cNvCxnSpPr>
          <p:nvPr/>
        </p:nvCxnSpPr>
        <p:spPr>
          <a:xfrm>
            <a:off x="3943485" y="2920840"/>
            <a:ext cx="1836204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2"/>
            <a:endCxn id="9" idx="0"/>
          </p:cNvCxnSpPr>
          <p:nvPr/>
        </p:nvCxnSpPr>
        <p:spPr>
          <a:xfrm rot="5400000">
            <a:off x="4348530" y="2218762"/>
            <a:ext cx="1026114" cy="351039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0" idx="1"/>
          </p:cNvCxnSpPr>
          <p:nvPr/>
        </p:nvCxnSpPr>
        <p:spPr>
          <a:xfrm>
            <a:off x="3943485" y="5027075"/>
            <a:ext cx="1836204" cy="1241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81468" y="2425932"/>
            <a:ext cx="2034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Vectors of cache measurements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294" y="3492732"/>
            <a:ext cx="2034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Sequences of SVM-classified labels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43486" y="4559532"/>
            <a:ext cx="1802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Fragments of code path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97885" y="1855800"/>
            <a:ext cx="134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12823" y="1855800"/>
            <a:ext cx="134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74332" y="5714199"/>
            <a:ext cx="134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12823" y="5714198"/>
            <a:ext cx="134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C5D68B-CFFF-184A-85C4-28512C00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Stages</a:t>
            </a:r>
          </a:p>
        </p:txBody>
      </p:sp>
    </p:spTree>
    <p:extLst>
      <p:ext uri="{BB962C8B-B14F-4D97-AF65-F5344CB8AC3E}">
        <p14:creationId xmlns:p14="http://schemas.microsoft.com/office/powerpoint/2010/main" val="67814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5.9|11.8|14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5852</TotalTime>
  <Words>2727</Words>
  <Application>Microsoft Macintosh PowerPoint</Application>
  <PresentationFormat>Widescreen</PresentationFormat>
  <Paragraphs>499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Courier</vt:lpstr>
      <vt:lpstr>Courier New</vt:lpstr>
      <vt:lpstr>Garamond</vt:lpstr>
      <vt:lpstr>Monotype Sorts</vt:lpstr>
      <vt:lpstr>Selawik Light</vt:lpstr>
      <vt:lpstr>Speak Pro</vt:lpstr>
      <vt:lpstr>Wingdings 3</vt:lpstr>
      <vt:lpstr>SavonVTI</vt:lpstr>
      <vt:lpstr>MICROARCHITECTURAL ATTACKS  Vitaly Shmatikov</vt:lpstr>
      <vt:lpstr>Isolation in Modern Systems</vt:lpstr>
      <vt:lpstr>Performance in Modern CPUs</vt:lpstr>
      <vt:lpstr>Memory Caches</vt:lpstr>
      <vt:lpstr>Virtual Machine</vt:lpstr>
      <vt:lpstr>Cache Contention</vt:lpstr>
      <vt:lpstr>Cross-VM Side Channel</vt:lpstr>
      <vt:lpstr>Prime + Probe</vt:lpstr>
      <vt:lpstr>Attack Stages</vt:lpstr>
      <vt:lpstr>Prime + Probe Feasibility</vt:lpstr>
      <vt:lpstr>Flush + Reload</vt:lpstr>
      <vt:lpstr>Flush + Reload</vt:lpstr>
      <vt:lpstr>Attacking Square-and-Multiply</vt:lpstr>
      <vt:lpstr>Speculative Execution</vt:lpstr>
      <vt:lpstr>Problem: Side Effects</vt:lpstr>
      <vt:lpstr>Spectre and Meltdown</vt:lpstr>
      <vt:lpstr>Conditional Branch Attack (Variant 1)</vt:lpstr>
      <vt:lpstr>Conditional Branch Attack (Variant 1)</vt:lpstr>
      <vt:lpstr>Conditional Branch Attack (Variant 1)</vt:lpstr>
      <vt:lpstr>Conditional Branch Attack (Variant 1)</vt:lpstr>
      <vt:lpstr>Conditional Branch Attack (Variant 1)</vt:lpstr>
      <vt:lpstr>Violating JavaScript Sandbox</vt:lpstr>
      <vt:lpstr>Indirect Branches (Variant 2)</vt:lpstr>
      <vt:lpstr>PowerPoint Presentation</vt:lpstr>
      <vt:lpstr>Mitigating Spectre: Restore Cache State</vt:lpstr>
      <vt:lpstr>Mitigating Spectre: Remove All Branches?</vt:lpstr>
      <vt:lpstr>Mitigating Spectre: Stop Speculation</vt:lpstr>
      <vt:lpstr>Meltdown</vt:lpstr>
      <vt:lpstr>Meltdown: Core Spy Code</vt:lpstr>
      <vt:lpstr>Meltdown Mitigation</vt:lpstr>
      <vt:lpstr>More Attacks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Microarchitectural attacks</dc:title>
  <dc:subject/>
  <dc:creator>Vitaly Shmatikov</dc:creator>
  <cp:keywords/>
  <dc:description/>
  <cp:lastModifiedBy>Vitaly Shmatikov</cp:lastModifiedBy>
  <cp:revision>596</cp:revision>
  <dcterms:created xsi:type="dcterms:W3CDTF">2020-11-13T21:02:23Z</dcterms:created>
  <dcterms:modified xsi:type="dcterms:W3CDTF">2021-11-30T00:19:45Z</dcterms:modified>
  <cp:category/>
</cp:coreProperties>
</file>